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3" r:id="rId2"/>
    <p:sldId id="258" r:id="rId3"/>
    <p:sldId id="270" r:id="rId4"/>
    <p:sldId id="259" r:id="rId5"/>
    <p:sldId id="256" r:id="rId6"/>
    <p:sldId id="257" r:id="rId7"/>
    <p:sldId id="261" r:id="rId8"/>
    <p:sldId id="290" r:id="rId9"/>
    <p:sldId id="291" r:id="rId10"/>
    <p:sldId id="294" r:id="rId11"/>
    <p:sldId id="308" r:id="rId12"/>
    <p:sldId id="321" r:id="rId13"/>
    <p:sldId id="322" r:id="rId14"/>
    <p:sldId id="323" r:id="rId15"/>
    <p:sldId id="324" r:id="rId16"/>
    <p:sldId id="325" r:id="rId17"/>
    <p:sldId id="326" r:id="rId18"/>
    <p:sldId id="315" r:id="rId19"/>
    <p:sldId id="293" r:id="rId20"/>
    <p:sldId id="328" r:id="rId21"/>
    <p:sldId id="262"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55" autoAdjust="0"/>
    <p:restoredTop sz="94660"/>
  </p:normalViewPr>
  <p:slideViewPr>
    <p:cSldViewPr snapToGrid="0">
      <p:cViewPr varScale="1">
        <p:scale>
          <a:sx n="89" d="100"/>
          <a:sy n="8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09-08-2024</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Rectangle 11"/>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3" name="TextBox 12"/>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5" name="TextBox 14"/>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09-08-2024</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09-08-2024</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09-08-2024</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26826" y="365125"/>
            <a:ext cx="9326973" cy="1325563"/>
          </a:xfrm>
          <a:prstGeom prst="rect">
            <a:avLst/>
          </a:prstGeom>
        </p:spPr>
        <p:txBody>
          <a:bodyPr vert="horz" lIns="91440" tIns="45720" rIns="91440" bIns="45720" rtlCol="0" anchor="ctr">
            <a:normAutofit/>
          </a:bodyPr>
          <a:lstStyle/>
          <a:p>
            <a:r>
              <a:rPr lang="en-US"/>
              <a:t>Click to edit Master title style</a:t>
            </a:r>
            <a:endParaRPr lang="en-IN" dirty="0"/>
          </a:p>
        </p:txBody>
      </p:sp>
      <p:sp>
        <p:nvSpPr>
          <p:cNvPr id="3" name="Text Placeholder 2"/>
          <p:cNvSpPr>
            <a:spLocks noGrp="1"/>
          </p:cNvSpPr>
          <p:nvPr>
            <p:ph type="body" idx="1"/>
          </p:nvPr>
        </p:nvSpPr>
        <p:spPr>
          <a:xfrm>
            <a:off x="838200" y="1825625"/>
            <a:ext cx="9682113" cy="23598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p:cNvSpPr/>
          <p:nvPr/>
        </p:nvSpPr>
        <p:spPr>
          <a:xfrm>
            <a:off x="134377" y="122331"/>
            <a:ext cx="1712857" cy="1703294"/>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970" y="453433"/>
            <a:ext cx="1353671" cy="870374"/>
          </a:xfrm>
          <a:prstGeom prst="rect">
            <a:avLst/>
          </a:prstGeom>
        </p:spPr>
      </p:pic>
      <p:sp>
        <p:nvSpPr>
          <p:cNvPr id="12" name="Rectangle 11"/>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4" name="TextBox 13"/>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6" name="TextBox 15"/>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huggingface/transformers" TargetMode="External"/><Relationship Id="rId2" Type="http://schemas.openxmlformats.org/officeDocument/2006/relationships/hyperlink" Target="https://cdn.openai.com/better-language-models/language_models_are_unsupervised_multitask_learners.pdf" TargetMode="External"/><Relationship Id="rId1" Type="http://schemas.openxmlformats.org/officeDocument/2006/relationships/slideLayout" Target="../slideLayouts/slideLayout2.xml"/><Relationship Id="rId5" Type="http://schemas.openxmlformats.org/officeDocument/2006/relationships/hyperlink" Target="https://flask.palletsprojects.com/" TargetMode="External"/><Relationship Id="rId4" Type="http://schemas.openxmlformats.org/officeDocument/2006/relationships/hyperlink" Target="https://www.geeksforgeeks.org/how-to-build-a-random-story-generator-using-pytho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1999" cy="6875252"/>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IN" dirty="0"/>
          </a:p>
        </p:txBody>
      </p:sp>
      <p:sp>
        <p:nvSpPr>
          <p:cNvPr id="3" name="TextBox 5"/>
          <p:cNvSpPr txBox="1">
            <a:spLocks noChangeArrowheads="1"/>
          </p:cNvSpPr>
          <p:nvPr/>
        </p:nvSpPr>
        <p:spPr bwMode="auto">
          <a:xfrm>
            <a:off x="9409747" y="239187"/>
            <a:ext cx="3432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IN" altLang="en-US" dirty="0">
                <a:solidFill>
                  <a:schemeClr val="bg1"/>
                </a:solidFill>
              </a:rPr>
              <a:t>www.cambridge.edu.in</a:t>
            </a:r>
          </a:p>
        </p:txBody>
      </p:sp>
      <p:pic>
        <p:nvPicPr>
          <p:cNvPr id="4" name="Picture Placeholder 8"/>
          <p:cNvPicPr>
            <a:picLocks noChangeAspect="1"/>
          </p:cNvPicPr>
          <p:nvPr/>
        </p:nvPicPr>
        <p:blipFill rotWithShape="1">
          <a:blip r:embed="rId2" cstate="print">
            <a:extLst>
              <a:ext uri="{28A0092B-C50C-407E-A947-70E740481C1C}">
                <a14:useLocalDpi xmlns:a14="http://schemas.microsoft.com/office/drawing/2010/main" val="0"/>
              </a:ext>
            </a:extLst>
          </a:blip>
          <a:srcRect l="61" t="-110" r="36201" b="2740"/>
          <a:stretch>
            <a:fillRect/>
          </a:stretch>
        </p:blipFill>
        <p:spPr>
          <a:xfrm>
            <a:off x="6333938" y="848261"/>
            <a:ext cx="5866636" cy="6009740"/>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p:spPr>
      </p:pic>
      <p:sp>
        <p:nvSpPr>
          <p:cNvPr id="5" name="Title 6"/>
          <p:cNvSpPr txBox="1"/>
          <p:nvPr/>
        </p:nvSpPr>
        <p:spPr>
          <a:xfrm>
            <a:off x="251936" y="6282358"/>
            <a:ext cx="6323777" cy="461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i="1" dirty="0">
                <a:solidFill>
                  <a:schemeClr val="bg1"/>
                </a:solidFill>
              </a:rPr>
              <a:t>Department of </a:t>
            </a:r>
            <a:r>
              <a:rPr lang="en-US" altLang="en-US" sz="2000" dirty="0">
                <a:solidFill>
                  <a:schemeClr val="bg1"/>
                </a:solidFill>
              </a:rPr>
              <a:t>Artificial Intelligence and Machine Learning</a:t>
            </a:r>
            <a:endParaRPr lang="en-IN" altLang="en-US" sz="2000" dirty="0">
              <a:solidFill>
                <a:schemeClr val="bg1"/>
              </a:solidFill>
            </a:endParaRPr>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9513" y="315689"/>
            <a:ext cx="2466975"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8"/>
          <p:cNvSpPr txBox="1"/>
          <p:nvPr/>
        </p:nvSpPr>
        <p:spPr>
          <a:xfrm>
            <a:off x="-1036901" y="2004213"/>
            <a:ext cx="5866636" cy="1058128"/>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2400" b="1" dirty="0">
                <a:solidFill>
                  <a:srgbClr val="00A1DA"/>
                </a:solidFill>
                <a:latin typeface="Times New Roman" panose="02020603050405020304" pitchFamily="18" charset="0"/>
                <a:cs typeface="Times New Roman" panose="02020603050405020304" pitchFamily="18" charset="0"/>
              </a:rPr>
              <a:t>Project Work Phase – I</a:t>
            </a:r>
          </a:p>
          <a:p>
            <a:pPr>
              <a:defRPr/>
            </a:pPr>
            <a:r>
              <a:rPr lang="en-US" sz="2400" b="1" dirty="0">
                <a:solidFill>
                  <a:srgbClr val="00A1DA"/>
                </a:solidFill>
                <a:latin typeface="Times New Roman" panose="02020603050405020304" pitchFamily="18" charset="0"/>
                <a:cs typeface="Times New Roman" panose="02020603050405020304" pitchFamily="18" charset="0"/>
              </a:rPr>
              <a:t>Subject Code:21AIMP67</a:t>
            </a:r>
            <a:endParaRPr lang="en-US" sz="2400" b="1" i="1"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8" name="Text Box 1"/>
          <p:cNvSpPr txBox="1"/>
          <p:nvPr/>
        </p:nvSpPr>
        <p:spPr>
          <a:xfrm>
            <a:off x="251936" y="3164952"/>
            <a:ext cx="6697980" cy="892552"/>
          </a:xfrm>
          <a:prstGeom prst="rect">
            <a:avLst/>
          </a:prstGeom>
          <a:noFill/>
        </p:spPr>
        <p:txBody>
          <a:bodyPr wrap="square" rtlCol="0">
            <a:spAutoFit/>
          </a:bodyPr>
          <a:lstStyle/>
          <a:p>
            <a:r>
              <a:rPr lang="en-US" sz="2800" b="1" dirty="0">
                <a:solidFill>
                  <a:srgbClr val="00B0F0"/>
                </a:solidFill>
              </a:rPr>
              <a:t>Project Name: </a:t>
            </a:r>
          </a:p>
          <a:p>
            <a:r>
              <a:rPr lang="en-IN" sz="2400" b="1" i="1" dirty="0">
                <a:solidFill>
                  <a:srgbClr val="00B0F0"/>
                </a:solidFill>
                <a:latin typeface="Times New Roman" panose="02020603050405020304" pitchFamily="18" charset="0"/>
                <a:cs typeface="Times New Roman" panose="02020603050405020304" pitchFamily="18" charset="0"/>
              </a:rPr>
              <a:t>“Story Generator”</a:t>
            </a:r>
            <a:endParaRPr lang="en-US" sz="2400" b="1" i="1" dirty="0">
              <a:solidFill>
                <a:srgbClr val="00B0F0"/>
              </a:solidFill>
              <a:latin typeface="Times New Roman" panose="02020603050405020304" pitchFamily="18" charset="0"/>
              <a:cs typeface="Times New Roman" panose="02020603050405020304" pitchFamily="18" charset="0"/>
            </a:endParaRPr>
          </a:p>
        </p:txBody>
      </p:sp>
      <p:sp>
        <p:nvSpPr>
          <p:cNvPr id="9" name="Text Box 2"/>
          <p:cNvSpPr txBox="1"/>
          <p:nvPr/>
        </p:nvSpPr>
        <p:spPr>
          <a:xfrm>
            <a:off x="251936" y="4674205"/>
            <a:ext cx="4160533" cy="1384995"/>
          </a:xfrm>
          <a:prstGeom prst="rect">
            <a:avLst/>
          </a:prstGeom>
          <a:noFill/>
        </p:spPr>
        <p:txBody>
          <a:bodyPr wrap="square" rtlCol="0">
            <a:spAutoFit/>
          </a:bodyPr>
          <a:lstStyle/>
          <a:p>
            <a:r>
              <a:rPr lang="en-US" sz="1600" b="1" dirty="0">
                <a:solidFill>
                  <a:srgbClr val="00B0F0"/>
                </a:solidFill>
                <a:latin typeface="Times New Roman" panose="02020603050405020304" pitchFamily="18" charset="0"/>
                <a:cs typeface="Times New Roman" panose="02020603050405020304" pitchFamily="18" charset="0"/>
              </a:rPr>
              <a:t>Presented By :                               </a:t>
            </a:r>
            <a:endParaRPr lang="en-US" sz="1600" b="1" dirty="0">
              <a:solidFill>
                <a:schemeClr val="accent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MYTHRI  D S	  1CD21AI032</a:t>
            </a:r>
          </a:p>
          <a:p>
            <a:r>
              <a:rPr lang="en-US" sz="1600" dirty="0">
                <a:solidFill>
                  <a:schemeClr val="bg1"/>
                </a:solidFill>
                <a:latin typeface="Times New Roman" panose="02020603050405020304" pitchFamily="18" charset="0"/>
                <a:cs typeface="Times New Roman" panose="02020603050405020304" pitchFamily="18" charset="0"/>
              </a:rPr>
              <a:t>	T R SHASHWITHA 	  1CD20AI063</a:t>
            </a:r>
          </a:p>
          <a:p>
            <a:r>
              <a:rPr lang="en-US" sz="1600" dirty="0">
                <a:solidFill>
                  <a:schemeClr val="bg1"/>
                </a:solidFill>
                <a:latin typeface="Times New Roman" panose="02020603050405020304" pitchFamily="18" charset="0"/>
                <a:cs typeface="Times New Roman" panose="02020603050405020304" pitchFamily="18" charset="0"/>
              </a:rPr>
              <a:t>	</a:t>
            </a:r>
            <a:r>
              <a:rPr lang="en-US" sz="1600" dirty="0">
                <a:solidFill>
                  <a:schemeClr val="bg1"/>
                </a:solidFill>
              </a:rPr>
              <a:t>	</a:t>
            </a:r>
            <a:r>
              <a:rPr lang="en-US" dirty="0">
                <a:solidFill>
                  <a:schemeClr val="bg1"/>
                </a:solidFill>
              </a:rPr>
              <a:t>  </a:t>
            </a:r>
          </a:p>
          <a:p>
            <a:r>
              <a:rPr lang="en-US" dirty="0">
                <a:solidFill>
                  <a:schemeClr val="bg1"/>
                </a:solidFill>
              </a:rPr>
              <a:t>              </a:t>
            </a:r>
            <a:endParaRPr lang="en-US" sz="16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85190" y="991496"/>
            <a:ext cx="2387600" cy="523220"/>
          </a:xfrm>
          <a:prstGeom prst="rect">
            <a:avLst/>
          </a:prstGeom>
          <a:solidFill>
            <a:schemeClr val="bg2"/>
          </a:solidFill>
        </p:spPr>
        <p:txBody>
          <a:bodyPr wrap="square" rtlCol="0">
            <a:spAutoFit/>
          </a:bodyPr>
          <a:lstStyle/>
          <a:p>
            <a:r>
              <a:rPr lang="en-US" sz="2800" b="1" dirty="0">
                <a:latin typeface="Times New Roman" panose="02020603050405020304" pitchFamily="18" charset="0"/>
                <a:cs typeface="Times New Roman" panose="02020603050405020304" pitchFamily="18" charset="0"/>
              </a:rPr>
              <a:t>Methodology</a:t>
            </a:r>
            <a:endParaRPr lang="en-IN" sz="2800" b="1" dirty="0">
              <a:latin typeface="Times New Roman" panose="02020603050405020304" pitchFamily="18" charset="0"/>
              <a:cs typeface="Times New Roman" panose="02020603050405020304" pitchFamily="18" charset="0"/>
            </a:endParaRPr>
          </a:p>
        </p:txBody>
      </p:sp>
      <p:sp>
        <p:nvSpPr>
          <p:cNvPr id="4" name="Rectangle 3"/>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p:cNvSpPr txBox="1"/>
          <p:nvPr/>
        </p:nvSpPr>
        <p:spPr>
          <a:xfrm>
            <a:off x="1181819" y="1902009"/>
            <a:ext cx="9420045" cy="3693319"/>
          </a:xfrm>
          <a:prstGeom prst="rect">
            <a:avLst/>
          </a:prstGeom>
          <a:noFill/>
        </p:spPr>
        <p:txBody>
          <a:bodyPr wrap="square" rtlCol="0">
            <a:spAutoFit/>
          </a:bodyPr>
          <a:lstStyle/>
          <a:p>
            <a:pPr marL="342900" marR="0" lvl="0" indent="-342900" algn="just" defTabSz="914400" rtl="0" eaLnBrk="0" fontAlgn="base" latinLnBrk="0" hangingPunct="0">
              <a:lnSpc>
                <a:spcPct val="100000"/>
              </a:lnSpc>
              <a:spcBef>
                <a:spcPct val="0"/>
              </a:spcBef>
              <a:spcAft>
                <a:spcPct val="0"/>
              </a:spcAft>
              <a:buClrTx/>
              <a:buSzTx/>
              <a:buFont typeface="+mj-lt"/>
              <a:buAutoNum type="arabicPeriod"/>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Input Data</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Text prompts are provided as primary inputs to the system.</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Preprocessing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input prompts are preprocessed using data augmentation and normalization techniques to ensure compatibility and enhance the performance of the model.</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Initialization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GPT-2 model is loaded using the transformers library to facilitate text generation.</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API Endpoint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Create a /generate endpoint in the Flask application to handle POST requests and receive text prompts.</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Text Generation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preprocessed prompts are fed into the GPT-2 model to generate coherent and contextually relevant stories.</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Post-processing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generated text is refined and formatted to ensure clarity and readability.</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Outputs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system outputs the generated stories in JSON format, which are then displayed to the user through the web interface.</a:t>
            </a:r>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p:cNvSpPr txBox="1"/>
          <p:nvPr/>
        </p:nvSpPr>
        <p:spPr>
          <a:xfrm>
            <a:off x="2201014" y="572193"/>
            <a:ext cx="3429000" cy="646331"/>
          </a:xfrm>
          <a:prstGeom prst="rect">
            <a:avLst/>
          </a:prstGeom>
          <a:noFill/>
        </p:spPr>
        <p:txBody>
          <a:bodyPr wrap="square" rtlCol="0">
            <a:spAutoFit/>
          </a:bodyPr>
          <a:lstStyle/>
          <a:p>
            <a:r>
              <a:rPr lang="en-IN" sz="3600" dirty="0">
                <a:highlight>
                  <a:srgbClr val="C0C0C0"/>
                </a:highlight>
                <a:latin typeface="Times New Roman" panose="02020603050405020304" pitchFamily="18" charset="0"/>
                <a:cs typeface="Times New Roman" panose="02020603050405020304" pitchFamily="18" charset="0"/>
              </a:rPr>
              <a:t>Implementation</a:t>
            </a:r>
          </a:p>
        </p:txBody>
      </p:sp>
      <p:pic>
        <p:nvPicPr>
          <p:cNvPr id="8" name="Picture 7"/>
          <p:cNvPicPr>
            <a:picLocks noChangeAspect="1"/>
          </p:cNvPicPr>
          <p:nvPr/>
        </p:nvPicPr>
        <p:blipFill>
          <a:blip r:embed="rId2"/>
          <a:stretch>
            <a:fillRect/>
          </a:stretch>
        </p:blipFill>
        <p:spPr>
          <a:xfrm>
            <a:off x="2528487" y="1637805"/>
            <a:ext cx="5580343" cy="4277615"/>
          </a:xfrm>
          <a:prstGeom prst="rect">
            <a:avLst/>
          </a:prstGeom>
        </p:spPr>
      </p:pic>
      <p:sp>
        <p:nvSpPr>
          <p:cNvPr id="9" name="TextBox 8"/>
          <p:cNvSpPr txBox="1"/>
          <p:nvPr/>
        </p:nvSpPr>
        <p:spPr>
          <a:xfrm>
            <a:off x="2458529" y="1268473"/>
            <a:ext cx="388188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Python - app.py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p:cNvSpPr txBox="1"/>
          <p:nvPr/>
        </p:nvSpPr>
        <p:spPr>
          <a:xfrm>
            <a:off x="2218266" y="691665"/>
            <a:ext cx="3429000" cy="646331"/>
          </a:xfrm>
          <a:prstGeom prst="rect">
            <a:avLst/>
          </a:prstGeom>
          <a:noFill/>
        </p:spPr>
        <p:txBody>
          <a:bodyPr wrap="square" rtlCol="0">
            <a:spAutoFit/>
          </a:bodyPr>
          <a:lstStyle/>
          <a:p>
            <a:r>
              <a:rPr lang="en-IN" sz="3600" dirty="0">
                <a:highlight>
                  <a:srgbClr val="C0C0C0"/>
                </a:highlight>
                <a:latin typeface="Times New Roman" panose="02020603050405020304" pitchFamily="18" charset="0"/>
                <a:cs typeface="Times New Roman" panose="02020603050405020304" pitchFamily="18" charset="0"/>
              </a:rPr>
              <a:t>Implementation</a:t>
            </a:r>
          </a:p>
        </p:txBody>
      </p:sp>
      <p:sp>
        <p:nvSpPr>
          <p:cNvPr id="4" name="TextBox 3"/>
          <p:cNvSpPr txBox="1"/>
          <p:nvPr/>
        </p:nvSpPr>
        <p:spPr>
          <a:xfrm>
            <a:off x="6971421" y="2598203"/>
            <a:ext cx="4743251" cy="258532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Flask</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Used to create the Flask web application.</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request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Handles incoming HTTP requests.</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jsonify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Converts Python dictionaries to JSON responses.</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send_from_directory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Serves static files from a specified directory.</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pipeline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Used to load and use pre-trained NLP models.</a:t>
            </a:r>
          </a:p>
          <a:p>
            <a:endParaRPr lang="en-IN" dirty="0"/>
          </a:p>
        </p:txBody>
      </p:sp>
      <p:sp>
        <p:nvSpPr>
          <p:cNvPr id="7" name="TextBox 6"/>
          <p:cNvSpPr txBox="1"/>
          <p:nvPr/>
        </p:nvSpPr>
        <p:spPr>
          <a:xfrm>
            <a:off x="2296318" y="1938184"/>
            <a:ext cx="2862278"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Imported Libraries</a:t>
            </a:r>
          </a:p>
        </p:txBody>
      </p:sp>
      <p:sp>
        <p:nvSpPr>
          <p:cNvPr id="8" name="TextBox 7"/>
          <p:cNvSpPr txBox="1"/>
          <p:nvPr/>
        </p:nvSpPr>
        <p:spPr>
          <a:xfrm>
            <a:off x="250165" y="2777706"/>
            <a:ext cx="6721255" cy="646331"/>
          </a:xfrm>
          <a:prstGeom prst="rect">
            <a:avLst/>
          </a:prstGeom>
          <a:noFill/>
        </p:spPr>
        <p:txBody>
          <a:bodyPr wrap="square" rtlCol="0">
            <a:spAutoFit/>
          </a:bodyPr>
          <a:lstStyle/>
          <a:p>
            <a:r>
              <a:rPr lang="en-US" dirty="0"/>
              <a:t>from flask import Flask, request, </a:t>
            </a:r>
            <a:r>
              <a:rPr lang="en-US" dirty="0" err="1"/>
              <a:t>jsonify</a:t>
            </a:r>
            <a:r>
              <a:rPr lang="en-US" dirty="0"/>
              <a:t>, </a:t>
            </a:r>
            <a:r>
              <a:rPr lang="en-US" dirty="0" err="1"/>
              <a:t>send_from_directory</a:t>
            </a:r>
            <a:endParaRPr lang="en-US" dirty="0"/>
          </a:p>
          <a:p>
            <a:r>
              <a:rPr lang="en-US" dirty="0"/>
              <a:t>from transformers import pipeline</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p:cNvSpPr txBox="1"/>
          <p:nvPr/>
        </p:nvSpPr>
        <p:spPr>
          <a:xfrm>
            <a:off x="2218266" y="691665"/>
            <a:ext cx="3429000" cy="646331"/>
          </a:xfrm>
          <a:prstGeom prst="rect">
            <a:avLst/>
          </a:prstGeom>
          <a:noFill/>
        </p:spPr>
        <p:txBody>
          <a:bodyPr wrap="square" rtlCol="0">
            <a:spAutoFit/>
          </a:bodyPr>
          <a:lstStyle/>
          <a:p>
            <a:r>
              <a:rPr lang="en-IN" sz="3600" dirty="0">
                <a:highlight>
                  <a:srgbClr val="C0C0C0"/>
                </a:highlight>
                <a:latin typeface="Times New Roman" panose="02020603050405020304" pitchFamily="18" charset="0"/>
                <a:cs typeface="Times New Roman" panose="02020603050405020304" pitchFamily="18" charset="0"/>
              </a:rPr>
              <a:t>Implementation</a:t>
            </a:r>
          </a:p>
        </p:txBody>
      </p:sp>
      <p:sp>
        <p:nvSpPr>
          <p:cNvPr id="10" name="TextBox 9"/>
          <p:cNvSpPr txBox="1"/>
          <p:nvPr/>
        </p:nvSpPr>
        <p:spPr>
          <a:xfrm>
            <a:off x="7576191" y="1681472"/>
            <a:ext cx="4371393" cy="2585323"/>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sz="1800" b="0" i="0" kern="1200" baseline="0" dirty="0">
                <a:ln>
                  <a:noFill/>
                </a:ln>
                <a:solidFill>
                  <a:srgbClr val="000000"/>
                </a:solidFill>
                <a:effectLst/>
                <a:latin typeface="Times New Roman" panose="02020603050405020304" pitchFamily="18" charset="0"/>
                <a:ea typeface="+mn-ea"/>
                <a:cs typeface="Times New Roman" panose="02020603050405020304" pitchFamily="18" charset="0"/>
              </a:rPr>
              <a:t>Initializes the Flask app and specifies the static folder where static files HTML,CSS, and JS are located.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sz="1800" b="0" i="0" kern="1200" baseline="0" dirty="0">
                <a:ln>
                  <a:noFill/>
                </a:ln>
                <a:solidFill>
                  <a:srgbClr val="000000"/>
                </a:solidFill>
                <a:effectLst/>
                <a:latin typeface="Times New Roman" panose="02020603050405020304" pitchFamily="18" charset="0"/>
                <a:ea typeface="+mn-ea"/>
                <a:cs typeface="Times New Roman" panose="02020603050405020304" pitchFamily="18" charset="0"/>
              </a:rPr>
              <a:t>Loads the GPT-2 model for generating text based on prompts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Defines the file routes and serving </a:t>
            </a:r>
            <a:r>
              <a:rPr lang="en-US" dirty="0" err="1">
                <a:solidFill>
                  <a:srgbClr val="000000"/>
                </a:solidFill>
                <a:latin typeface="Times New Roman" panose="02020603050405020304" pitchFamily="18" charset="0"/>
                <a:cs typeface="Times New Roman" panose="02020603050405020304" pitchFamily="18" charset="0"/>
              </a:rPr>
              <a:t>html,css,java</a:t>
            </a:r>
            <a:r>
              <a:rPr lang="en-US" dirty="0">
                <a:solidFill>
                  <a:srgbClr val="000000"/>
                </a:solidFill>
                <a:latin typeface="Times New Roman" panose="02020603050405020304" pitchFamily="18" charset="0"/>
                <a:cs typeface="Times New Roman" panose="02020603050405020304" pitchFamily="18" charset="0"/>
              </a:rPr>
              <a:t> script file from the static folder</a:t>
            </a:r>
          </a:p>
          <a:p>
            <a:pPr marL="0" marR="0" lvl="0" indent="0" algn="l" defTabSz="914400" rtl="0" eaLnBrk="0" fontAlgn="base" latinLnBrk="0" hangingPunct="0">
              <a:lnSpc>
                <a:spcPct val="100000"/>
              </a:lnSpc>
              <a:spcBef>
                <a:spcPct val="0"/>
              </a:spcBef>
              <a:spcAft>
                <a:spcPct val="0"/>
              </a:spcAft>
              <a:buClrTx/>
              <a:buSzTx/>
              <a:buFontTx/>
              <a:buNone/>
            </a:pPr>
            <a:endParaRPr lang="en-IN" dirty="0"/>
          </a:p>
        </p:txBody>
      </p:sp>
      <p:sp>
        <p:nvSpPr>
          <p:cNvPr id="3" name="TextBox 2"/>
          <p:cNvSpPr txBox="1"/>
          <p:nvPr/>
        </p:nvSpPr>
        <p:spPr>
          <a:xfrm>
            <a:off x="1987579" y="1681472"/>
            <a:ext cx="5370754" cy="430887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 = Flask(__name__,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static_folder</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='static')</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Load a text generation model</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generator = pipeline('text-generation', model='gpt2')</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@app.route('/')</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def index():</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return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send_from_directory</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app.static_folder</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'index.html')</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@app.route('/styles.css')</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def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serve_css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return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send_from_directory</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app.static_folder</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'styles.css')</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@app.route('/script.js')</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def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serve_js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return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send_from_directory</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app.static_folder</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'script.js')</a:t>
            </a:r>
          </a:p>
          <a:p>
            <a:pPr marL="0" marR="0" lvl="0" indent="0" algn="l" defTabSz="914400" rtl="0" eaLnBrk="0" fontAlgn="base" latinLnBrk="0" hangingPunct="0">
              <a:lnSpc>
                <a:spcPct val="100000"/>
              </a:lnSpc>
              <a:spcBef>
                <a:spcPct val="0"/>
              </a:spcBef>
              <a:spcAft>
                <a:spcPct val="0"/>
              </a:spcAft>
              <a:buClrTx/>
              <a:buSzTx/>
              <a:buFontTx/>
              <a:buNone/>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p:cNvSpPr txBox="1"/>
          <p:nvPr/>
        </p:nvSpPr>
        <p:spPr>
          <a:xfrm>
            <a:off x="2218266" y="691665"/>
            <a:ext cx="3429000" cy="646331"/>
          </a:xfrm>
          <a:prstGeom prst="rect">
            <a:avLst/>
          </a:prstGeom>
          <a:noFill/>
        </p:spPr>
        <p:txBody>
          <a:bodyPr wrap="square" rtlCol="0">
            <a:spAutoFit/>
          </a:bodyPr>
          <a:lstStyle/>
          <a:p>
            <a:r>
              <a:rPr lang="en-IN" sz="3600" dirty="0">
                <a:highlight>
                  <a:srgbClr val="C0C0C0"/>
                </a:highlight>
                <a:latin typeface="Times New Roman" panose="02020603050405020304" pitchFamily="18" charset="0"/>
                <a:cs typeface="Times New Roman" panose="02020603050405020304" pitchFamily="18" charset="0"/>
              </a:rPr>
              <a:t>Implementation</a:t>
            </a:r>
          </a:p>
        </p:txBody>
      </p:sp>
      <p:sp>
        <p:nvSpPr>
          <p:cNvPr id="9" name="TextBox 8"/>
          <p:cNvSpPr txBox="1"/>
          <p:nvPr/>
        </p:nvSpPr>
        <p:spPr>
          <a:xfrm>
            <a:off x="185677" y="1769317"/>
            <a:ext cx="5314940" cy="590931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@app.route('/generate', methods=['POST'])</a:t>
            </a:r>
          </a:p>
          <a:p>
            <a:r>
              <a:rPr lang="en-IN" dirty="0">
                <a:latin typeface="Times New Roman" panose="02020603050405020304" pitchFamily="18" charset="0"/>
                <a:cs typeface="Times New Roman" panose="02020603050405020304" pitchFamily="18" charset="0"/>
              </a:rPr>
              <a:t>def </a:t>
            </a:r>
            <a:r>
              <a:rPr lang="en-IN" dirty="0" err="1">
                <a:latin typeface="Times New Roman" panose="02020603050405020304" pitchFamily="18" charset="0"/>
                <a:cs typeface="Times New Roman" panose="02020603050405020304" pitchFamily="18" charset="0"/>
              </a:rPr>
              <a:t>generate_story</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data = </a:t>
            </a:r>
            <a:r>
              <a:rPr lang="en-IN" dirty="0" err="1">
                <a:latin typeface="Times New Roman" panose="02020603050405020304" pitchFamily="18" charset="0"/>
                <a:cs typeface="Times New Roman" panose="02020603050405020304" pitchFamily="18" charset="0"/>
              </a:rPr>
              <a:t>request.json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prompt = </a:t>
            </a:r>
            <a:r>
              <a:rPr lang="en-IN" dirty="0" err="1">
                <a:latin typeface="Times New Roman" panose="02020603050405020304" pitchFamily="18" charset="0"/>
                <a:cs typeface="Times New Roman" panose="02020603050405020304" pitchFamily="18" charset="0"/>
              </a:rPr>
              <a:t>data.get</a:t>
            </a:r>
            <a:r>
              <a:rPr lang="en-IN" dirty="0">
                <a:latin typeface="Times New Roman" panose="02020603050405020304" pitchFamily="18" charset="0"/>
                <a:cs typeface="Times New Roman" panose="02020603050405020304" pitchFamily="18" charset="0"/>
              </a:rPr>
              <a:t>('prompt', '')</a:t>
            </a:r>
          </a:p>
          <a:p>
            <a:r>
              <a:rPr lang="en-IN" dirty="0">
                <a:latin typeface="Times New Roman" panose="02020603050405020304" pitchFamily="18" charset="0"/>
                <a:cs typeface="Times New Roman" panose="02020603050405020304" pitchFamily="18" charset="0"/>
              </a:rPr>
              <a:t>    print(</a:t>
            </a:r>
            <a:r>
              <a:rPr lang="en-IN" dirty="0" err="1">
                <a:latin typeface="Times New Roman" panose="02020603050405020304" pitchFamily="18" charset="0"/>
                <a:cs typeface="Times New Roman" panose="02020603050405020304" pitchFamily="18" charset="0"/>
              </a:rPr>
              <a:t>f"Received</a:t>
            </a:r>
            <a:r>
              <a:rPr lang="en-IN" dirty="0">
                <a:latin typeface="Times New Roman" panose="02020603050405020304" pitchFamily="18" charset="0"/>
                <a:cs typeface="Times New Roman" panose="02020603050405020304" pitchFamily="18" charset="0"/>
              </a:rPr>
              <a:t> data: {data}")  # Debug print</a:t>
            </a:r>
          </a:p>
          <a:p>
            <a:r>
              <a:rPr lang="en-IN" dirty="0">
                <a:latin typeface="Times New Roman" panose="02020603050405020304" pitchFamily="18" charset="0"/>
                <a:cs typeface="Times New Roman" panose="02020603050405020304" pitchFamily="18" charset="0"/>
              </a:rPr>
              <a:t>    if prompt:</a:t>
            </a:r>
          </a:p>
          <a:p>
            <a:r>
              <a:rPr lang="en-IN" dirty="0">
                <a:latin typeface="Times New Roman" panose="02020603050405020304" pitchFamily="18" charset="0"/>
                <a:cs typeface="Times New Roman" panose="02020603050405020304" pitchFamily="18" charset="0"/>
              </a:rPr>
              <a:t>        print(</a:t>
            </a:r>
            <a:r>
              <a:rPr lang="en-IN" dirty="0" err="1">
                <a:latin typeface="Times New Roman" panose="02020603050405020304" pitchFamily="18" charset="0"/>
                <a:cs typeface="Times New Roman" panose="02020603050405020304" pitchFamily="18" charset="0"/>
              </a:rPr>
              <a:t>f"Received</a:t>
            </a:r>
            <a:r>
              <a:rPr lang="en-IN" dirty="0">
                <a:latin typeface="Times New Roman" panose="02020603050405020304" pitchFamily="18" charset="0"/>
                <a:cs typeface="Times New Roman" panose="02020603050405020304" pitchFamily="18" charset="0"/>
              </a:rPr>
              <a:t> prompt: {prompt}")  # Debug print</a:t>
            </a:r>
          </a:p>
          <a:p>
            <a:r>
              <a:rPr lang="en-IN" dirty="0">
                <a:latin typeface="Times New Roman" panose="02020603050405020304" pitchFamily="18" charset="0"/>
                <a:cs typeface="Times New Roman" panose="02020603050405020304" pitchFamily="18" charset="0"/>
              </a:rPr>
              <a:t>        story = generator(prompt, </a:t>
            </a:r>
            <a:r>
              <a:rPr lang="en-IN" dirty="0" err="1">
                <a:latin typeface="Times New Roman" panose="02020603050405020304" pitchFamily="18" charset="0"/>
                <a:cs typeface="Times New Roman" panose="02020603050405020304" pitchFamily="18" charset="0"/>
              </a:rPr>
              <a:t>max_length</a:t>
            </a:r>
            <a:r>
              <a:rPr lang="en-IN" dirty="0">
                <a:latin typeface="Times New Roman" panose="02020603050405020304" pitchFamily="18" charset="0"/>
                <a:cs typeface="Times New Roman" panose="02020603050405020304" pitchFamily="18" charset="0"/>
              </a:rPr>
              <a:t>=300, </a:t>
            </a:r>
            <a:r>
              <a:rPr lang="en-IN" dirty="0" err="1">
                <a:latin typeface="Times New Roman" panose="02020603050405020304" pitchFamily="18" charset="0"/>
                <a:cs typeface="Times New Roman" panose="02020603050405020304" pitchFamily="18" charset="0"/>
              </a:rPr>
              <a:t>num_return_sequences</a:t>
            </a:r>
            <a:r>
              <a:rPr lang="en-IN" dirty="0">
                <a:latin typeface="Times New Roman" panose="02020603050405020304" pitchFamily="18" charset="0"/>
                <a:cs typeface="Times New Roman" panose="02020603050405020304" pitchFamily="18" charset="0"/>
              </a:rPr>
              <a:t>=1, </a:t>
            </a:r>
            <a:r>
              <a:rPr lang="en-IN" dirty="0" err="1">
                <a:latin typeface="Times New Roman" panose="02020603050405020304" pitchFamily="18" charset="0"/>
                <a:cs typeface="Times New Roman" panose="02020603050405020304" pitchFamily="18" charset="0"/>
              </a:rPr>
              <a:t>pad_token_id</a:t>
            </a:r>
            <a:r>
              <a:rPr lang="en-IN" dirty="0">
                <a:latin typeface="Times New Roman" panose="02020603050405020304" pitchFamily="18" charset="0"/>
                <a:cs typeface="Times New Roman" panose="02020603050405020304" pitchFamily="18" charset="0"/>
              </a:rPr>
              <a:t>=50256)[0]['</a:t>
            </a:r>
            <a:r>
              <a:rPr lang="en-IN" dirty="0" err="1">
                <a:latin typeface="Times New Roman" panose="02020603050405020304" pitchFamily="18" charset="0"/>
                <a:cs typeface="Times New Roman" panose="02020603050405020304" pitchFamily="18" charset="0"/>
              </a:rPr>
              <a:t>generated_text</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print(</a:t>
            </a:r>
            <a:r>
              <a:rPr lang="en-IN" dirty="0" err="1">
                <a:latin typeface="Times New Roman" panose="02020603050405020304" pitchFamily="18" charset="0"/>
                <a:cs typeface="Times New Roman" panose="02020603050405020304" pitchFamily="18" charset="0"/>
              </a:rPr>
              <a:t>f"Generated</a:t>
            </a:r>
            <a:r>
              <a:rPr lang="en-IN" dirty="0">
                <a:latin typeface="Times New Roman" panose="02020603050405020304" pitchFamily="18" charset="0"/>
                <a:cs typeface="Times New Roman" panose="02020603050405020304" pitchFamily="18" charset="0"/>
              </a:rPr>
              <a:t> story: {story}")  # Debug print</a:t>
            </a:r>
          </a:p>
          <a:p>
            <a:r>
              <a:rPr lang="en-IN" dirty="0">
                <a:latin typeface="Times New Roman" panose="02020603050405020304" pitchFamily="18" charset="0"/>
                <a:cs typeface="Times New Roman" panose="02020603050405020304" pitchFamily="18" charset="0"/>
              </a:rPr>
              <a:t>        return </a:t>
            </a:r>
            <a:r>
              <a:rPr lang="en-IN" dirty="0" err="1">
                <a:latin typeface="Times New Roman" panose="02020603050405020304" pitchFamily="18" charset="0"/>
                <a:cs typeface="Times New Roman" panose="02020603050405020304" pitchFamily="18" charset="0"/>
              </a:rPr>
              <a:t>jsonify</a:t>
            </a:r>
            <a:r>
              <a:rPr lang="en-IN" dirty="0">
                <a:latin typeface="Times New Roman" panose="02020603050405020304" pitchFamily="18" charset="0"/>
                <a:cs typeface="Times New Roman" panose="02020603050405020304" pitchFamily="18" charset="0"/>
              </a:rPr>
              <a:t>({'story': story})</a:t>
            </a:r>
          </a:p>
          <a:p>
            <a:r>
              <a:rPr lang="en-IN" dirty="0">
                <a:latin typeface="Times New Roman" panose="02020603050405020304" pitchFamily="18" charset="0"/>
                <a:cs typeface="Times New Roman" panose="02020603050405020304" pitchFamily="18" charset="0"/>
              </a:rPr>
              <a:t>    else:</a:t>
            </a:r>
          </a:p>
          <a:p>
            <a:r>
              <a:rPr lang="en-IN" dirty="0">
                <a:latin typeface="Times New Roman" panose="02020603050405020304" pitchFamily="18" charset="0"/>
                <a:cs typeface="Times New Roman" panose="02020603050405020304" pitchFamily="18" charset="0"/>
              </a:rPr>
              <a:t>        return </a:t>
            </a:r>
            <a:r>
              <a:rPr lang="en-IN" dirty="0" err="1">
                <a:latin typeface="Times New Roman" panose="02020603050405020304" pitchFamily="18" charset="0"/>
                <a:cs typeface="Times New Roman" panose="02020603050405020304" pitchFamily="18" charset="0"/>
              </a:rPr>
              <a:t>jsonify</a:t>
            </a:r>
            <a:r>
              <a:rPr lang="en-IN" dirty="0">
                <a:latin typeface="Times New Roman" panose="02020603050405020304" pitchFamily="18" charset="0"/>
                <a:cs typeface="Times New Roman" panose="02020603050405020304" pitchFamily="18" charset="0"/>
              </a:rPr>
              <a:t>({'error': 'No prompt provided'}), 400</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745192" y="1769317"/>
            <a:ext cx="6185140"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Defines the route for the POST request to generate a story.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Retrieves JSON data from the request.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Extracts the prompt from the request data.</a:t>
            </a: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Prints received data for debugging.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Checks if a prompt was provided</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Uses the GPT-2 model to generate a story based on the prompt.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Prints the generated story for debugging.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Returns the generated story as a JSON response.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prompt is not provided</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Returns an error message with a 400 status code.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p:cNvSpPr txBox="1"/>
          <p:nvPr/>
        </p:nvSpPr>
        <p:spPr>
          <a:xfrm>
            <a:off x="2218266" y="691665"/>
            <a:ext cx="3429000" cy="646331"/>
          </a:xfrm>
          <a:prstGeom prst="rect">
            <a:avLst/>
          </a:prstGeom>
          <a:noFill/>
        </p:spPr>
        <p:txBody>
          <a:bodyPr wrap="square" rtlCol="0">
            <a:spAutoFit/>
          </a:bodyPr>
          <a:lstStyle/>
          <a:p>
            <a:r>
              <a:rPr lang="en-IN" sz="3600" dirty="0">
                <a:highlight>
                  <a:srgbClr val="C0C0C0"/>
                </a:highlight>
                <a:latin typeface="Times New Roman" panose="02020603050405020304" pitchFamily="18" charset="0"/>
                <a:cs typeface="Times New Roman" panose="02020603050405020304" pitchFamily="18" charset="0"/>
              </a:rPr>
              <a:t>Implementation</a:t>
            </a:r>
          </a:p>
        </p:txBody>
      </p:sp>
      <p:sp>
        <p:nvSpPr>
          <p:cNvPr id="8" name="TextBox 7"/>
          <p:cNvSpPr txBox="1"/>
          <p:nvPr/>
        </p:nvSpPr>
        <p:spPr>
          <a:xfrm>
            <a:off x="1490947" y="2025623"/>
            <a:ext cx="3429000"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pPr>
            <a:r>
              <a:rPr lang="en-US" dirty="0"/>
              <a:t> </a:t>
            </a:r>
            <a:r>
              <a:rPr lang="en-US" dirty="0">
                <a:latin typeface="Times New Roman" panose="02020603050405020304" pitchFamily="18" charset="0"/>
                <a:cs typeface="Times New Roman" panose="02020603050405020304" pitchFamily="18" charset="0"/>
              </a:rPr>
              <a:t>if __name__ == '__main__':</a:t>
            </a:r>
          </a:p>
          <a:p>
            <a:pPr marL="0" marR="0" lvl="0" indent="0" algn="l" defTabSz="914400" rtl="0" eaLnBrk="0" fontAlgn="base" latinLnBrk="0" hangingPunct="0">
              <a:lnSpc>
                <a:spcPct val="100000"/>
              </a:lnSpc>
              <a:spcBef>
                <a:spcPct val="0"/>
              </a:spcBef>
              <a:spcAft>
                <a:spcPct val="0"/>
              </a:spcAft>
              <a:buClrTx/>
              <a:buSzTx/>
              <a:buFontTx/>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app.run</a:t>
            </a:r>
            <a:r>
              <a:rPr lang="en-US" dirty="0">
                <a:latin typeface="Times New Roman" panose="02020603050405020304" pitchFamily="18" charset="0"/>
                <a:cs typeface="Times New Roman" panose="02020603050405020304" pitchFamily="18" charset="0"/>
              </a:rPr>
              <a:t>(debug=True)</a:t>
            </a:r>
          </a:p>
          <a:p>
            <a:pPr marL="0" marR="0" lvl="0" indent="0" algn="l" defTabSz="914400" rtl="0" eaLnBrk="0" fontAlgn="base" latinLnBrk="0" hangingPunct="0">
              <a:lnSpc>
                <a:spcPct val="100000"/>
              </a:lnSpc>
              <a:spcBef>
                <a:spcPct val="0"/>
              </a:spcBef>
              <a:spcAft>
                <a:spcPct val="0"/>
              </a:spcAft>
              <a:buClrTx/>
              <a:buSzTx/>
              <a:buFontTx/>
              <a:buNone/>
            </a:pPr>
            <a:endParaRPr lang="en-US" dirty="0"/>
          </a:p>
        </p:txBody>
      </p:sp>
      <p:sp>
        <p:nvSpPr>
          <p:cNvPr id="3" name="TextBox 2"/>
          <p:cNvSpPr txBox="1"/>
          <p:nvPr/>
        </p:nvSpPr>
        <p:spPr>
          <a:xfrm>
            <a:off x="5788324" y="1906438"/>
            <a:ext cx="4201064"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Runs the Flask application with debug mode enabled, which provides detailed error messages and auto-reloads the server when code changes.</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p:cNvSpPr txBox="1"/>
          <p:nvPr/>
        </p:nvSpPr>
        <p:spPr>
          <a:xfrm>
            <a:off x="2218266" y="691665"/>
            <a:ext cx="3429000" cy="646331"/>
          </a:xfrm>
          <a:prstGeom prst="rect">
            <a:avLst/>
          </a:prstGeom>
          <a:noFill/>
        </p:spPr>
        <p:txBody>
          <a:bodyPr wrap="square" rtlCol="0">
            <a:spAutoFit/>
          </a:bodyPr>
          <a:lstStyle/>
          <a:p>
            <a:r>
              <a:rPr lang="en-IN" sz="3600" dirty="0">
                <a:highlight>
                  <a:srgbClr val="C0C0C0"/>
                </a:highlight>
                <a:latin typeface="Times New Roman" panose="02020603050405020304" pitchFamily="18" charset="0"/>
                <a:cs typeface="Times New Roman" panose="02020603050405020304" pitchFamily="18" charset="0"/>
              </a:rPr>
              <a:t>Implementation</a:t>
            </a:r>
          </a:p>
        </p:txBody>
      </p:sp>
      <p:pic>
        <p:nvPicPr>
          <p:cNvPr id="7" name="Picture 6"/>
          <p:cNvPicPr>
            <a:picLocks noChangeAspect="1"/>
          </p:cNvPicPr>
          <p:nvPr/>
        </p:nvPicPr>
        <p:blipFill>
          <a:blip r:embed="rId2"/>
          <a:stretch>
            <a:fillRect/>
          </a:stretch>
        </p:blipFill>
        <p:spPr>
          <a:xfrm>
            <a:off x="433688" y="2445377"/>
            <a:ext cx="5662312" cy="3470043"/>
          </a:xfrm>
          <a:prstGeom prst="rect">
            <a:avLst/>
          </a:prstGeom>
        </p:spPr>
      </p:pic>
      <p:sp>
        <p:nvSpPr>
          <p:cNvPr id="8" name="TextBox 7"/>
          <p:cNvSpPr txBox="1"/>
          <p:nvPr/>
        </p:nvSpPr>
        <p:spPr>
          <a:xfrm>
            <a:off x="2605177" y="1716657"/>
            <a:ext cx="8850702"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HTML- index.html                                                                Java Script – script.js</a:t>
            </a:r>
          </a:p>
        </p:txBody>
      </p:sp>
      <p:pic>
        <p:nvPicPr>
          <p:cNvPr id="11" name="Picture 10"/>
          <p:cNvPicPr>
            <a:picLocks noChangeAspect="1"/>
          </p:cNvPicPr>
          <p:nvPr/>
        </p:nvPicPr>
        <p:blipFill>
          <a:blip r:embed="rId3"/>
          <a:stretch>
            <a:fillRect/>
          </a:stretch>
        </p:blipFill>
        <p:spPr>
          <a:xfrm>
            <a:off x="6282245" y="2445020"/>
            <a:ext cx="5783235" cy="3470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p:cNvSpPr txBox="1"/>
          <p:nvPr/>
        </p:nvSpPr>
        <p:spPr>
          <a:xfrm>
            <a:off x="2218266" y="619414"/>
            <a:ext cx="3429000" cy="646331"/>
          </a:xfrm>
          <a:prstGeom prst="rect">
            <a:avLst/>
          </a:prstGeom>
          <a:noFill/>
        </p:spPr>
        <p:txBody>
          <a:bodyPr wrap="square" rtlCol="0">
            <a:spAutoFit/>
          </a:bodyPr>
          <a:lstStyle/>
          <a:p>
            <a:r>
              <a:rPr lang="en-IN" sz="3600" dirty="0">
                <a:highlight>
                  <a:srgbClr val="C0C0C0"/>
                </a:highlight>
                <a:latin typeface="Times New Roman" panose="02020603050405020304" pitchFamily="18" charset="0"/>
                <a:cs typeface="Times New Roman" panose="02020603050405020304" pitchFamily="18" charset="0"/>
              </a:rPr>
              <a:t>Implementation</a:t>
            </a:r>
          </a:p>
        </p:txBody>
      </p:sp>
      <p:pic>
        <p:nvPicPr>
          <p:cNvPr id="7" name="Picture 6"/>
          <p:cNvPicPr>
            <a:picLocks noChangeAspect="1"/>
          </p:cNvPicPr>
          <p:nvPr/>
        </p:nvPicPr>
        <p:blipFill>
          <a:blip r:embed="rId2"/>
          <a:stretch>
            <a:fillRect/>
          </a:stretch>
        </p:blipFill>
        <p:spPr>
          <a:xfrm>
            <a:off x="2105204" y="1761357"/>
            <a:ext cx="4312850" cy="4154063"/>
          </a:xfrm>
          <a:prstGeom prst="rect">
            <a:avLst/>
          </a:prstGeom>
        </p:spPr>
      </p:pic>
      <p:pic>
        <p:nvPicPr>
          <p:cNvPr id="9" name="Picture 8"/>
          <p:cNvPicPr>
            <a:picLocks noChangeAspect="1"/>
          </p:cNvPicPr>
          <p:nvPr/>
        </p:nvPicPr>
        <p:blipFill>
          <a:blip r:embed="rId3"/>
          <a:stretch>
            <a:fillRect/>
          </a:stretch>
        </p:blipFill>
        <p:spPr>
          <a:xfrm>
            <a:off x="7216124" y="1761357"/>
            <a:ext cx="4312850" cy="4154400"/>
          </a:xfrm>
          <a:prstGeom prst="rect">
            <a:avLst/>
          </a:prstGeom>
        </p:spPr>
      </p:pic>
      <p:sp>
        <p:nvSpPr>
          <p:cNvPr id="11" name="TextBox 10"/>
          <p:cNvSpPr txBox="1"/>
          <p:nvPr/>
        </p:nvSpPr>
        <p:spPr>
          <a:xfrm>
            <a:off x="6121879" y="1265745"/>
            <a:ext cx="451161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CSS – styles.css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3803" y="831334"/>
            <a:ext cx="1611339" cy="584775"/>
          </a:xfrm>
          <a:prstGeom prst="rect">
            <a:avLst/>
          </a:prstGeom>
        </p:spPr>
        <p:txBody>
          <a:bodyPr wrap="none">
            <a:spAutoFit/>
          </a:bodyPr>
          <a:lstStyle/>
          <a:p>
            <a:r>
              <a:rPr lang="en-IN" sz="3200" dirty="0">
                <a:highlight>
                  <a:srgbClr val="C0C0C0"/>
                </a:highlight>
                <a:latin typeface="Times New Roman" panose="02020603050405020304" pitchFamily="18" charset="0"/>
                <a:cs typeface="Times New Roman" panose="02020603050405020304" pitchFamily="18" charset="0"/>
              </a:rPr>
              <a:t>Results :</a:t>
            </a:r>
          </a:p>
        </p:txBody>
      </p:sp>
      <p:sp>
        <p:nvSpPr>
          <p:cNvPr id="2" name="Rectangle 1"/>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5" name="Picture 4"/>
          <p:cNvPicPr>
            <a:picLocks noChangeAspect="1"/>
          </p:cNvPicPr>
          <p:nvPr/>
        </p:nvPicPr>
        <p:blipFill>
          <a:blip r:embed="rId2"/>
          <a:stretch>
            <a:fillRect/>
          </a:stretch>
        </p:blipFill>
        <p:spPr>
          <a:xfrm>
            <a:off x="247290" y="2058292"/>
            <a:ext cx="5848709" cy="328989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9645" y="2058292"/>
            <a:ext cx="5849600" cy="3290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48753" y="1068675"/>
            <a:ext cx="1963271" cy="523220"/>
          </a:xfrm>
          <a:prstGeom prst="rect">
            <a:avLst/>
          </a:prstGeom>
          <a:solidFill>
            <a:schemeClr val="bg2"/>
          </a:solidFill>
        </p:spPr>
        <p:txBody>
          <a:bodyPr wrap="square" rtlCol="0">
            <a:spAutoFit/>
          </a:bodyPr>
          <a:lstStyle/>
          <a:p>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extBox 4"/>
          <p:cNvSpPr txBox="1"/>
          <p:nvPr/>
        </p:nvSpPr>
        <p:spPr>
          <a:xfrm>
            <a:off x="1744058" y="1885074"/>
            <a:ext cx="9159730" cy="3746154"/>
          </a:xfrm>
          <a:prstGeom prst="rect">
            <a:avLst/>
          </a:prstGeom>
          <a:noFill/>
        </p:spPr>
        <p:txBody>
          <a:bodyPr wrap="square">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The AI-Driven Story Generator project effectively showcases the power of advanced natural language processing through the integration of GPT-2 for generating engaging stories. By combining a Flask backend with a user-friendly frontend, the application provides a seamless experience where users can input prompts and receive coherent, contextually rich stories. The system demonstrates successful interaction between the frontend and backend, serving static files efficiently and generating creative content in response to user input. Key achievements include the dynamic generation of diverse narratives and an intuitive interface that enhances user engagement. This project not only illustrates the potential of generative AI in creative fields but also lays the groundwork for future developments, such as incorporating more sophisticated models, improving user interface design, and exploring additional features. Overall, it represents a significant step forward in leveraging AI for interactive storytelling applications.</a:t>
            </a:r>
          </a:p>
        </p:txBody>
      </p:sp>
      <p:sp>
        <p:nvSpPr>
          <p:cNvPr id="3" name="Rectangle 2"/>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80129" y="1097301"/>
            <a:ext cx="2116400"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p>
        </p:txBody>
      </p:sp>
      <p:sp>
        <p:nvSpPr>
          <p:cNvPr id="5" name="TextBox 4"/>
          <p:cNvSpPr txBox="1"/>
          <p:nvPr/>
        </p:nvSpPr>
        <p:spPr>
          <a:xfrm>
            <a:off x="405442" y="2239297"/>
            <a:ext cx="11369615" cy="2308324"/>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art of storytelling has been a cornerstone of human expression and communication since the dawn of time. From ancient myths to modern novels, stories have captivated audiences, conveyed emotions, and preserved cultural heritage. However, the creative process of writing can be time-consuming, labor-intensive, and often limited by the author's experience and imagination.</a:t>
            </a:r>
          </a:p>
          <a:p>
            <a:pPr algn="just"/>
            <a:r>
              <a:rPr lang="en-US" dirty="0">
                <a:latin typeface="Times New Roman" panose="02020603050405020304" pitchFamily="18" charset="0"/>
                <a:cs typeface="Times New Roman" panose="02020603050405020304" pitchFamily="18" charset="0"/>
              </a:rPr>
              <a:t>The AI Story Generator project revolutionizes the world of storytelling by harnessing the power of artificial intelligence to generate high-quality, engaging stories autonomously. This innovative system combines cutting-edge technologies in natural language processing (NLP), machine learning (ML), and narrative theory to produce unique and captivating stories</a:t>
            </a:r>
            <a:r>
              <a:rPr lang="en-US" sz="1600" dirty="0">
                <a:latin typeface="Times New Roman" panose="02020603050405020304" pitchFamily="18" charset="0"/>
                <a:cs typeface="Times New Roman" panose="02020603050405020304" pitchFamily="18" charset="0"/>
              </a:rPr>
              <a:t>.</a:t>
            </a:r>
          </a:p>
        </p:txBody>
      </p:sp>
      <p:sp>
        <p:nvSpPr>
          <p:cNvPr id="3" name="Rectangle 2"/>
          <p:cNvSpPr/>
          <p:nvPr/>
        </p:nvSpPr>
        <p:spPr>
          <a:xfrm>
            <a:off x="98612" y="6006353"/>
            <a:ext cx="4563035"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7400" y="1001668"/>
            <a:ext cx="2178697" cy="523220"/>
          </a:xfrm>
          <a:prstGeom prst="rect">
            <a:avLst/>
          </a:prstGeom>
          <a:solidFill>
            <a:schemeClr val="bg2"/>
          </a:solidFill>
        </p:spPr>
        <p:txBody>
          <a:bodyPr wrap="square" rtlCol="0">
            <a:spAutoFit/>
          </a:bodyPr>
          <a:lstStyle/>
          <a:p>
            <a:r>
              <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Future Work</a:t>
            </a:r>
            <a:endParaRPr lang="en-IN" sz="2800" dirty="0">
              <a:latin typeface="Times New Roman" panose="02020603050405020304" pitchFamily="18" charset="0"/>
              <a:cs typeface="Times New Roman" panose="02020603050405020304" pitchFamily="18" charset="0"/>
            </a:endParaRPr>
          </a:p>
        </p:txBody>
      </p:sp>
      <p:sp>
        <p:nvSpPr>
          <p:cNvPr id="3" name="Rectangle 2"/>
          <p:cNvSpPr/>
          <p:nvPr/>
        </p:nvSpPr>
        <p:spPr>
          <a:xfrm>
            <a:off x="80682" y="5979459"/>
            <a:ext cx="4536142" cy="7261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7" name="TextBox 6"/>
          <p:cNvSpPr txBox="1"/>
          <p:nvPr/>
        </p:nvSpPr>
        <p:spPr>
          <a:xfrm>
            <a:off x="646981" y="1784352"/>
            <a:ext cx="11067692" cy="4487832"/>
          </a:xfrm>
          <a:prstGeom prst="rect">
            <a:avLst/>
          </a:prstGeom>
          <a:noFill/>
        </p:spPr>
        <p:txBody>
          <a:bodyPr wrap="square" rtlCol="0">
            <a:spAutoFit/>
          </a:bodyPr>
          <a:lstStyle/>
          <a:p>
            <a:pPr marL="0" marR="0">
              <a:lnSpc>
                <a:spcPct val="150000"/>
              </a:lnSpc>
              <a:spcBef>
                <a:spcPts val="0"/>
              </a:spcBef>
              <a:spcAft>
                <a:spcPts val="8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Future improvements and extensions of the project could include:</a:t>
            </a:r>
          </a:p>
          <a:p>
            <a:pPr marL="342900" indent="-342900" algn="just">
              <a:lnSpc>
                <a:spcPct val="150000"/>
              </a:lnSpc>
              <a:buFont typeface="+mj-lt"/>
              <a:buAutoNum type="arabicPeriod"/>
            </a:pPr>
            <a:r>
              <a:rPr lang="en-IN" dirty="0">
                <a:latin typeface="Times New Roman" panose="02020603050405020304" pitchFamily="18" charset="0"/>
                <a:cs typeface="Times New Roman" panose="02020603050405020304" pitchFamily="18" charset="0"/>
              </a:rPr>
              <a:t>Model Improvement : Advanced models to generate the story</a:t>
            </a:r>
          </a:p>
          <a:p>
            <a:pPr marL="342900" indent="-342900" algn="just">
              <a:lnSpc>
                <a:spcPct val="150000"/>
              </a:lnSpc>
              <a:buFont typeface="+mj-lt"/>
              <a:buAutoNum type="arabicPeriod"/>
            </a:pPr>
            <a:r>
              <a:rPr lang="en-IN" dirty="0">
                <a:latin typeface="Times New Roman" panose="02020603050405020304" pitchFamily="18" charset="0"/>
                <a:cs typeface="Times New Roman" panose="02020603050405020304" pitchFamily="18" charset="0"/>
              </a:rPr>
              <a:t>User experience enhancement : </a:t>
            </a:r>
            <a:r>
              <a:rPr lang="en-US" dirty="0">
                <a:latin typeface="Times New Roman" panose="02020603050405020304" pitchFamily="18" charset="0"/>
                <a:cs typeface="Times New Roman" panose="02020603050405020304" pitchFamily="18" charset="0"/>
              </a:rPr>
              <a:t>Add interactive elements such as story branching, where users can influence the direction of the narrative. Implement user profiles and preferences to generate stories that align with individual tastes and previous interactions.</a:t>
            </a:r>
          </a:p>
          <a:p>
            <a:pPr marL="342900" indent="-3429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Extended </a:t>
            </a:r>
            <a:r>
              <a:rPr lang="en-US" dirty="0" err="1">
                <a:latin typeface="Times New Roman" panose="02020603050405020304" pitchFamily="18" charset="0"/>
                <a:cs typeface="Times New Roman" panose="02020603050405020304" pitchFamily="18" charset="0"/>
              </a:rPr>
              <a:t>capabalities</a:t>
            </a:r>
            <a:r>
              <a:rPr lang="en-US" dirty="0">
                <a:latin typeface="Times New Roman" panose="02020603050405020304" pitchFamily="18" charset="0"/>
                <a:cs typeface="Times New Roman" panose="02020603050405020304" pitchFamily="18" charset="0"/>
              </a:rPr>
              <a:t> : Allow users to provide inputs beyond text, such as images or audio, to generate multimedia-enhanced stories.</a:t>
            </a:r>
          </a:p>
          <a:p>
            <a:pPr marL="342900" indent="-3429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Multilingual Support : Introduce support for multiple languages to reach a global audience.</a:t>
            </a:r>
          </a:p>
          <a:p>
            <a:pPr lvl="1" algn="just">
              <a:lnSpc>
                <a:spcPct val="150000"/>
              </a:lnSpc>
            </a:pPr>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endParaRPr lang="en-IN" sz="1800" kern="100" dirty="0">
              <a:effectLst/>
              <a:latin typeface="Times New Roman" panose="02020603050405020304" pitchFamily="18" charset="0"/>
              <a:ea typeface="Calibri" panose="020F0502020204030204"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7401" y="1001668"/>
            <a:ext cx="1819834" cy="523220"/>
          </a:xfrm>
          <a:prstGeom prst="rect">
            <a:avLst/>
          </a:prstGeom>
          <a:solidFill>
            <a:schemeClr val="bg2"/>
          </a:solidFill>
        </p:spPr>
        <p:txBody>
          <a:bodyPr wrap="square" rtlCol="0">
            <a:spAutoFit/>
          </a:bodyPr>
          <a:lstStyle/>
          <a:p>
            <a:r>
              <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a:t>
            </a:r>
            <a:endParaRPr lang="en-IN" sz="2800" dirty="0">
              <a:latin typeface="Times New Roman" panose="02020603050405020304" pitchFamily="18" charset="0"/>
              <a:cs typeface="Times New Roman" panose="02020603050405020304" pitchFamily="18" charset="0"/>
            </a:endParaRPr>
          </a:p>
        </p:txBody>
      </p:sp>
      <p:sp>
        <p:nvSpPr>
          <p:cNvPr id="3" name="Rectangle 2"/>
          <p:cNvSpPr/>
          <p:nvPr/>
        </p:nvSpPr>
        <p:spPr>
          <a:xfrm>
            <a:off x="80682" y="5979459"/>
            <a:ext cx="4536142" cy="7261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7" name="TextBox 6"/>
          <p:cNvSpPr txBox="1"/>
          <p:nvPr/>
        </p:nvSpPr>
        <p:spPr>
          <a:xfrm>
            <a:off x="146650" y="1991385"/>
            <a:ext cx="11385988" cy="2308324"/>
          </a:xfrm>
          <a:prstGeom prst="rect">
            <a:avLst/>
          </a:prstGeom>
          <a:noFill/>
        </p:spPr>
        <p:txBody>
          <a:bodyPr wrap="square" rtlCol="0">
            <a:spAutoFit/>
          </a:bodyPr>
          <a:lstStyle/>
          <a:p>
            <a:pPr marL="342900" indent="-342900">
              <a:buFont typeface="+mj-lt"/>
              <a:buAutoNum type="arabicPeriod"/>
            </a:pPr>
            <a:r>
              <a:rPr 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hlinkClick r:id="rId2"/>
              </a:rPr>
              <a:t>https://cdn.openai.com/better-language-models/language_models_are_unsupervised_multitask_learners.pdf</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GPT-2 model's architecture and capabilities.</a:t>
            </a:r>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hlinkClick r:id="rId3"/>
              </a:rPr>
              <a:t>https://github.com/huggingface/transformers</a:t>
            </a:r>
            <a:r>
              <a:rPr lang="en-IN"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 Pre-trained models, including GPT-2, for various NLP tasks.</a:t>
            </a:r>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hlinkClick r:id="rId4"/>
              </a:rPr>
              <a:t>https://www.geeksforgeeks.org/how-to-build-a-random-story-generator-using-python</a:t>
            </a:r>
            <a:r>
              <a:rPr lang="en-IN" dirty="0">
                <a:latin typeface="Times New Roman" panose="02020603050405020304" pitchFamily="18" charset="0"/>
                <a:cs typeface="Times New Roman" panose="02020603050405020304" pitchFamily="18" charset="0"/>
              </a:rPr>
              <a:t> - How to build a story generator </a:t>
            </a:r>
          </a:p>
          <a:p>
            <a:pPr marL="342900" indent="-342900">
              <a:buFont typeface="+mj-lt"/>
              <a:buAutoNum type="arabicPeriod"/>
            </a:pPr>
            <a:r>
              <a:rPr lang="en-IN" dirty="0">
                <a:latin typeface="Times New Roman" panose="02020603050405020304" pitchFamily="18" charset="0"/>
                <a:cs typeface="Times New Roman" panose="02020603050405020304" pitchFamily="18" charset="0"/>
              </a:rPr>
              <a:t> ChatGPT</a:t>
            </a:r>
          </a:p>
          <a:p>
            <a:pPr marL="342900" indent="-342900">
              <a:buFont typeface="+mj-lt"/>
              <a:buAutoNum type="arabicPeriod"/>
            </a:pPr>
            <a:r>
              <a:rPr 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hlinkClick r:id="rId5"/>
              </a:rPr>
              <a:t>https://flask.palletsprojects.com</a:t>
            </a:r>
            <a:r>
              <a:rPr lang="en-IN"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The official documentation for Flask, a web framework for Python, detailing setup, usage, and best practices.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647" y="6006353"/>
            <a:ext cx="4509247"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p:cNvSpPr txBox="1"/>
          <p:nvPr/>
        </p:nvSpPr>
        <p:spPr>
          <a:xfrm>
            <a:off x="3666564" y="2626659"/>
            <a:ext cx="5593977" cy="1015663"/>
          </a:xfrm>
          <a:prstGeom prst="rect">
            <a:avLst/>
          </a:prstGeom>
          <a:noFill/>
        </p:spPr>
        <p:txBody>
          <a:bodyPr wrap="square" rtlCol="0">
            <a:spAutoFit/>
          </a:bodyPr>
          <a:lstStyle/>
          <a:p>
            <a:r>
              <a:rPr lang="en-IN" sz="6000" dirty="0">
                <a:latin typeface="Sitka Subheading" panose="02000505000000020004" pitchFamily="2" charset="0"/>
              </a:rPr>
              <a:t>THANK YOU</a:t>
            </a:r>
          </a:p>
        </p:txBody>
      </p:sp>
      <p:sp>
        <p:nvSpPr>
          <p:cNvPr id="4" name="Rectangle 3"/>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33159" y="1076109"/>
            <a:ext cx="3193265"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Survey</a:t>
            </a:r>
          </a:p>
        </p:txBody>
      </p:sp>
      <p:sp>
        <p:nvSpPr>
          <p:cNvPr id="3" name="Rectangle 2"/>
          <p:cNvSpPr/>
          <p:nvPr/>
        </p:nvSpPr>
        <p:spPr>
          <a:xfrm>
            <a:off x="80682" y="6006353"/>
            <a:ext cx="4482353"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graphicFrame>
        <p:nvGraphicFramePr>
          <p:cNvPr id="7" name="Table 6"/>
          <p:cNvGraphicFramePr>
            <a:graphicFrameLocks noGrp="1"/>
          </p:cNvGraphicFramePr>
          <p:nvPr/>
        </p:nvGraphicFramePr>
        <p:xfrm>
          <a:off x="-2" y="2248319"/>
          <a:ext cx="12192001" cy="2927329"/>
        </p:xfrm>
        <a:graphic>
          <a:graphicData uri="http://schemas.openxmlformats.org/drawingml/2006/table">
            <a:tbl>
              <a:tblPr firstRow="1" bandRow="1">
                <a:tableStyleId>{5C22544A-7EE6-4342-B048-85BDC9FD1C3A}</a:tableStyleId>
              </a:tblPr>
              <a:tblGrid>
                <a:gridCol w="542290">
                  <a:extLst>
                    <a:ext uri="{9D8B030D-6E8A-4147-A177-3AD203B41FA5}">
                      <a16:colId xmlns:a16="http://schemas.microsoft.com/office/drawing/2014/main" val="20000"/>
                    </a:ext>
                  </a:extLst>
                </a:gridCol>
                <a:gridCol w="1555451">
                  <a:extLst>
                    <a:ext uri="{9D8B030D-6E8A-4147-A177-3AD203B41FA5}">
                      <a16:colId xmlns:a16="http://schemas.microsoft.com/office/drawing/2014/main" val="20001"/>
                    </a:ext>
                  </a:extLst>
                </a:gridCol>
                <a:gridCol w="1419860">
                  <a:extLst>
                    <a:ext uri="{9D8B030D-6E8A-4147-A177-3AD203B41FA5}">
                      <a16:colId xmlns:a16="http://schemas.microsoft.com/office/drawing/2014/main" val="20002"/>
                    </a:ext>
                  </a:extLst>
                </a:gridCol>
                <a:gridCol w="4030681">
                  <a:extLst>
                    <a:ext uri="{9D8B030D-6E8A-4147-A177-3AD203B41FA5}">
                      <a16:colId xmlns:a16="http://schemas.microsoft.com/office/drawing/2014/main" val="20003"/>
                    </a:ext>
                  </a:extLst>
                </a:gridCol>
                <a:gridCol w="2456330">
                  <a:extLst>
                    <a:ext uri="{9D8B030D-6E8A-4147-A177-3AD203B41FA5}">
                      <a16:colId xmlns:a16="http://schemas.microsoft.com/office/drawing/2014/main" val="20004"/>
                    </a:ext>
                  </a:extLst>
                </a:gridCol>
                <a:gridCol w="2187389">
                  <a:extLst>
                    <a:ext uri="{9D8B030D-6E8A-4147-A177-3AD203B41FA5}">
                      <a16:colId xmlns:a16="http://schemas.microsoft.com/office/drawing/2014/main" val="20005"/>
                    </a:ext>
                  </a:extLst>
                </a:gridCol>
              </a:tblGrid>
              <a:tr h="711240">
                <a:tc>
                  <a:txBody>
                    <a:bodyPr/>
                    <a:lstStyle/>
                    <a:p>
                      <a:r>
                        <a:rPr lang="en-IN" dirty="0">
                          <a:latin typeface="Times New Roman" panose="02020603050405020304" pitchFamily="18" charset="0"/>
                          <a:cs typeface="Times New Roman" panose="02020603050405020304" pitchFamily="18" charset="0"/>
                        </a:rPr>
                        <a:t>SL NO</a:t>
                      </a:r>
                    </a:p>
                  </a:txBody>
                  <a:tcPr/>
                </a:tc>
                <a:tc>
                  <a:txBody>
                    <a:bodyPr/>
                    <a:lstStyle/>
                    <a:p>
                      <a:r>
                        <a:rPr lang="en-IN" dirty="0">
                          <a:latin typeface="Times New Roman" panose="02020603050405020304" pitchFamily="18" charset="0"/>
                          <a:cs typeface="Times New Roman" panose="02020603050405020304" pitchFamily="18" charset="0"/>
                        </a:rPr>
                        <a:t>PAPER TITLE</a:t>
                      </a:r>
                    </a:p>
                  </a:txBody>
                  <a:tcPr/>
                </a:tc>
                <a:tc>
                  <a:txBody>
                    <a:bodyPr/>
                    <a:lstStyle/>
                    <a:p>
                      <a:r>
                        <a:rPr lang="en-IN" dirty="0">
                          <a:latin typeface="Times New Roman" panose="02020603050405020304" pitchFamily="18" charset="0"/>
                          <a:cs typeface="Times New Roman" panose="02020603050405020304" pitchFamily="18" charset="0"/>
                        </a:rPr>
                        <a:t>JOURNAL NAME</a:t>
                      </a:r>
                    </a:p>
                  </a:txBody>
                  <a:tcPr/>
                </a:tc>
                <a:tc>
                  <a:txBody>
                    <a:bodyPr/>
                    <a:lstStyle/>
                    <a:p>
                      <a:r>
                        <a:rPr lang="en-IN" dirty="0">
                          <a:latin typeface="Times New Roman" panose="02020603050405020304" pitchFamily="18" charset="0"/>
                          <a:cs typeface="Times New Roman" panose="02020603050405020304" pitchFamily="18" charset="0"/>
                        </a:rPr>
                        <a:t>DESCRIPTION</a:t>
                      </a:r>
                    </a:p>
                  </a:txBody>
                  <a:tcPr/>
                </a:tc>
                <a:tc>
                  <a:txBody>
                    <a:bodyPr/>
                    <a:lstStyle/>
                    <a:p>
                      <a:r>
                        <a:rPr lang="en-IN" dirty="0">
                          <a:latin typeface="Times New Roman" panose="02020603050405020304" pitchFamily="18" charset="0"/>
                          <a:cs typeface="Times New Roman" panose="02020603050405020304" pitchFamily="18" charset="0"/>
                        </a:rPr>
                        <a:t>PROS</a:t>
                      </a:r>
                    </a:p>
                  </a:txBody>
                  <a:tcPr/>
                </a:tc>
                <a:tc>
                  <a:txBody>
                    <a:bodyPr/>
                    <a:lstStyle/>
                    <a:p>
                      <a:r>
                        <a:rPr lang="en-IN" dirty="0">
                          <a:latin typeface="Times New Roman" panose="02020603050405020304" pitchFamily="18" charset="0"/>
                          <a:cs typeface="Times New Roman" panose="02020603050405020304" pitchFamily="18" charset="0"/>
                        </a:rPr>
                        <a:t>CONS</a:t>
                      </a:r>
                    </a:p>
                  </a:txBody>
                  <a:tcPr/>
                </a:tc>
                <a:extLst>
                  <a:ext uri="{0D108BD9-81ED-4DB2-BD59-A6C34878D82A}">
                    <a16:rowId xmlns:a16="http://schemas.microsoft.com/office/drawing/2014/main" val="10000"/>
                  </a:ext>
                </a:extLst>
              </a:tr>
              <a:tr h="1108075">
                <a:tc>
                  <a:txBody>
                    <a:bodyPr/>
                    <a:lstStyle/>
                    <a:p>
                      <a:r>
                        <a:rPr lang="en-IN" dirty="0">
                          <a:latin typeface="Times New Roman" panose="02020603050405020304" pitchFamily="18" charset="0"/>
                          <a:cs typeface="Times New Roman" panose="02020603050405020304" pitchFamily="18" charset="0"/>
                        </a:rPr>
                        <a:t>1</a:t>
                      </a:r>
                    </a:p>
                  </a:txBody>
                  <a:tcPr/>
                </a:tc>
                <a:tc>
                  <a:txBody>
                    <a:bodyPr/>
                    <a:lstStyle/>
                    <a:p>
                      <a:r>
                        <a:rPr lang="en-US" sz="1200" dirty="0">
                          <a:latin typeface="Times New Roman" panose="02020603050405020304" pitchFamily="18" charset="0"/>
                          <a:cs typeface="Times New Roman" panose="02020603050405020304" pitchFamily="18" charset="0"/>
                        </a:rPr>
                        <a:t>A Hierarchical Neural Autoencoder for Paragraphs and Documents</a:t>
                      </a:r>
                    </a:p>
                  </a:txBody>
                  <a:tcPr/>
                </a:tc>
                <a:tc>
                  <a:txBody>
                    <a:bodyPr/>
                    <a:lstStyle/>
                    <a:p>
                      <a:r>
                        <a:rPr lang="en-US" sz="1200" dirty="0">
                          <a:latin typeface="Times New Roman" panose="02020603050405020304" pitchFamily="18" charset="0"/>
                          <a:cs typeface="Times New Roman" panose="02020603050405020304" pitchFamily="18" charset="0"/>
                        </a:rPr>
                        <a:t>Association for Computational Linguistics (ACL), 2015</a:t>
                      </a:r>
                    </a:p>
                  </a:txBody>
                  <a:tcPr/>
                </a:tc>
                <a:tc>
                  <a:txBody>
                    <a:bodyPr/>
                    <a:lstStyle/>
                    <a:p>
                      <a:r>
                        <a:rPr lang="en-US" sz="1200" dirty="0">
                          <a:latin typeface="Times New Roman" panose="02020603050405020304" pitchFamily="18" charset="0"/>
                          <a:cs typeface="Times New Roman" panose="02020603050405020304" pitchFamily="18" charset="0"/>
                        </a:rPr>
                        <a:t>This paper introduces a hierarchical neural autoencoder designed for generating coherent paragraphs and documents, using a two-level LSTM to model both sentence and document-level representations.</a:t>
                      </a:r>
                    </a:p>
                  </a:txBody>
                  <a:tcPr/>
                </a:tc>
                <a:tc>
                  <a:txBody>
                    <a:bodyPr/>
                    <a:lstStyle/>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 Captures long-range dependencies</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Generates coherent and contextually relevant text</a:t>
                      </a:r>
                    </a:p>
                  </a:txBody>
                  <a:tcPr/>
                </a:tc>
                <a:tc>
                  <a:txBody>
                    <a:bodyPr/>
                    <a:lstStyle/>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Computationally intensive </a:t>
                      </a:r>
                      <a:r>
                        <a:rPr lang="en-GB" altLang="en-US" sz="1200" dirty="0">
                          <a:latin typeface="Times New Roman" panose="02020603050405020304" pitchFamily="18" charset="0"/>
                          <a:cs typeface="Times New Roman" panose="02020603050405020304" pitchFamily="18" charset="0"/>
                        </a:rPr>
                        <a:t>breaks</a:t>
                      </a:r>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Requires large amounts of training data</a:t>
                      </a:r>
                    </a:p>
                  </a:txBody>
                  <a:tcPr/>
                </a:tc>
                <a:extLst>
                  <a:ext uri="{0D108BD9-81ED-4DB2-BD59-A6C34878D82A}">
                    <a16:rowId xmlns:a16="http://schemas.microsoft.com/office/drawing/2014/main" val="10001"/>
                  </a:ext>
                </a:extLst>
              </a:tr>
              <a:tr h="1108014">
                <a:tc>
                  <a:txBody>
                    <a:bodyPr/>
                    <a:lstStyle/>
                    <a:p>
                      <a:r>
                        <a:rPr lang="en-IN" dirty="0">
                          <a:latin typeface="Times New Roman" panose="02020603050405020304" pitchFamily="18" charset="0"/>
                          <a:cs typeface="Times New Roman" panose="02020603050405020304" pitchFamily="18" charset="0"/>
                        </a:rPr>
                        <a:t>2</a:t>
                      </a:r>
                    </a:p>
                  </a:txBody>
                  <a:tcPr/>
                </a:tc>
                <a:tc>
                  <a:txBody>
                    <a:bodyPr/>
                    <a:lstStyle/>
                    <a:p>
                      <a:r>
                        <a:rPr lang="en-IN" sz="1200" dirty="0">
                          <a:latin typeface="Times New Roman" panose="02020603050405020304" pitchFamily="18" charset="0"/>
                          <a:cs typeface="Times New Roman" panose="02020603050405020304" pitchFamily="18" charset="0"/>
                        </a:rPr>
                        <a:t>Plan-and-Write: Towards Better Automatic Storytelling</a:t>
                      </a:r>
                    </a:p>
                  </a:txBody>
                  <a:tcPr/>
                </a:tc>
                <a:tc>
                  <a:txBody>
                    <a:bodyPr/>
                    <a:lstStyle/>
                    <a:p>
                      <a:r>
                        <a:rPr lang="en-IN" sz="1200" dirty="0">
                          <a:latin typeface="Times New Roman" panose="02020603050405020304" pitchFamily="18" charset="0"/>
                          <a:cs typeface="Times New Roman" panose="02020603050405020304" pitchFamily="18" charset="0"/>
                        </a:rPr>
                        <a:t>Association for the Advancement of Artificial Intelligence (AAAI), </a:t>
                      </a:r>
                      <a:r>
                        <a:rPr lang="en-GB" altLang="en-IN" sz="1200" dirty="0">
                          <a:latin typeface="Times New Roman" panose="02020603050405020304" pitchFamily="18" charset="0"/>
                          <a:cs typeface="Times New Roman" panose="02020603050405020304" pitchFamily="18" charset="0"/>
                        </a:rPr>
                        <a:t>2019</a:t>
                      </a:r>
                    </a:p>
                  </a:txBody>
                  <a:tcPr/>
                </a:tc>
                <a:tc>
                  <a:txBody>
                    <a:bodyPr/>
                    <a:lstStyle/>
                    <a:p>
                      <a:r>
                        <a:rPr lang="en-US" sz="1200" dirty="0">
                          <a:latin typeface="Times New Roman" panose="02020603050405020304" pitchFamily="18" charset="0"/>
                          <a:cs typeface="Times New Roman" panose="02020603050405020304" pitchFamily="18" charset="0"/>
                        </a:rPr>
                        <a:t>This paper presents the Plan-and-Write model, which first generates a high-level plan (sequence of actions) and then uses this plan to guide the generation of a detailed story, improving coherence and logical flow.</a:t>
                      </a:r>
                      <a:endParaRPr lang="en-IN" sz="1200" dirty="0">
                        <a:latin typeface="Times New Roman" panose="02020603050405020304" pitchFamily="18" charset="0"/>
                        <a:cs typeface="Times New Roman" panose="02020603050405020304" pitchFamily="18" charset="0"/>
                      </a:endParaRPr>
                    </a:p>
                  </a:txBody>
                  <a:tcPr/>
                </a:tc>
                <a:tc>
                  <a:txBody>
                    <a:bodyPr/>
                    <a:lstStyle/>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Improved coherence and logical flow of generated stories </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 Flexibility in story generation</a:t>
                      </a: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Complexity in model training </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 Dependence on quality of the high-level plan</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0682" y="5990821"/>
            <a:ext cx="4491897" cy="76856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6"/>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graphicFrame>
        <p:nvGraphicFramePr>
          <p:cNvPr id="2" name="Table 1"/>
          <p:cNvGraphicFramePr>
            <a:graphicFrameLocks noGrp="1"/>
          </p:cNvGraphicFramePr>
          <p:nvPr/>
        </p:nvGraphicFramePr>
        <p:xfrm>
          <a:off x="0" y="1975497"/>
          <a:ext cx="12188890" cy="2845435"/>
        </p:xfrm>
        <a:graphic>
          <a:graphicData uri="http://schemas.openxmlformats.org/drawingml/2006/table">
            <a:tbl>
              <a:tblPr firstRow="1" bandRow="1">
                <a:tableStyleId>{5C22544A-7EE6-4342-B048-85BDC9FD1C3A}</a:tableStyleId>
              </a:tblPr>
              <a:tblGrid>
                <a:gridCol w="778937">
                  <a:extLst>
                    <a:ext uri="{9D8B030D-6E8A-4147-A177-3AD203B41FA5}">
                      <a16:colId xmlns:a16="http://schemas.microsoft.com/office/drawing/2014/main" val="20000"/>
                    </a:ext>
                  </a:extLst>
                </a:gridCol>
                <a:gridCol w="2159472">
                  <a:extLst>
                    <a:ext uri="{9D8B030D-6E8A-4147-A177-3AD203B41FA5}">
                      <a16:colId xmlns:a16="http://schemas.microsoft.com/office/drawing/2014/main" val="20001"/>
                    </a:ext>
                  </a:extLst>
                </a:gridCol>
                <a:gridCol w="1867774">
                  <a:extLst>
                    <a:ext uri="{9D8B030D-6E8A-4147-A177-3AD203B41FA5}">
                      <a16:colId xmlns:a16="http://schemas.microsoft.com/office/drawing/2014/main" val="20002"/>
                    </a:ext>
                  </a:extLst>
                </a:gridCol>
                <a:gridCol w="3466575">
                  <a:extLst>
                    <a:ext uri="{9D8B030D-6E8A-4147-A177-3AD203B41FA5}">
                      <a16:colId xmlns:a16="http://schemas.microsoft.com/office/drawing/2014/main" val="20003"/>
                    </a:ext>
                  </a:extLst>
                </a:gridCol>
                <a:gridCol w="2185402">
                  <a:extLst>
                    <a:ext uri="{9D8B030D-6E8A-4147-A177-3AD203B41FA5}">
                      <a16:colId xmlns:a16="http://schemas.microsoft.com/office/drawing/2014/main" val="20004"/>
                    </a:ext>
                  </a:extLst>
                </a:gridCol>
                <a:gridCol w="1730730">
                  <a:extLst>
                    <a:ext uri="{9D8B030D-6E8A-4147-A177-3AD203B41FA5}">
                      <a16:colId xmlns:a16="http://schemas.microsoft.com/office/drawing/2014/main" val="20005"/>
                    </a:ext>
                  </a:extLst>
                </a:gridCol>
              </a:tblGrid>
              <a:tr h="1371600">
                <a:tc>
                  <a:txBody>
                    <a:bodyPr/>
                    <a:lstStyle/>
                    <a:p>
                      <a:r>
                        <a:rPr lang="en-IN" dirty="0">
                          <a:latin typeface="Times New Roman" panose="02020603050405020304" pitchFamily="18" charset="0"/>
                          <a:cs typeface="Times New Roman" panose="02020603050405020304" pitchFamily="18" charset="0"/>
                        </a:rPr>
                        <a:t>3</a:t>
                      </a:r>
                    </a:p>
                  </a:txBody>
                  <a:tcPr/>
                </a:tc>
                <a:tc>
                  <a:txBody>
                    <a:bodyPr/>
                    <a:lstStyle/>
                    <a:p>
                      <a:r>
                        <a:rPr lang="en-US" sz="1200" dirty="0">
                          <a:latin typeface="Times New Roman" panose="02020603050405020304" pitchFamily="18" charset="0"/>
                          <a:cs typeface="Times New Roman" panose="02020603050405020304" pitchFamily="18" charset="0"/>
                        </a:rPr>
                        <a:t>Story Generation with Deep Reinforcement Learning</a:t>
                      </a:r>
                    </a:p>
                  </a:txBody>
                  <a:tcPr/>
                </a:tc>
                <a:tc>
                  <a:txBody>
                    <a:bodyPr/>
                    <a:lstStyle/>
                    <a:p>
                      <a:r>
                        <a:rPr lang="en-IN" sz="1200">
                          <a:latin typeface="Times New Roman" panose="02020603050405020304" pitchFamily="18" charset="0"/>
                          <a:cs typeface="Times New Roman" panose="02020603050405020304" pitchFamily="18" charset="0"/>
                        </a:rPr>
                        <a:t>Neural Information Processing Systems (NeurIPS), 2020</a:t>
                      </a:r>
                    </a:p>
                  </a:txBody>
                  <a:tcPr/>
                </a:tc>
                <a:tc>
                  <a:txBody>
                    <a:bodyPr/>
                    <a:lstStyle/>
                    <a:p>
                      <a:r>
                        <a:rPr lang="en-US" sz="1200" dirty="0">
                          <a:latin typeface="Times New Roman" panose="02020603050405020304" pitchFamily="18" charset="0"/>
                          <a:cs typeface="Times New Roman" panose="02020603050405020304" pitchFamily="18" charset="0"/>
                        </a:rPr>
                        <a:t>This paper explores using deep reinforcement learning to generate stories, focusing on enhancing creativity and coherence by learning from human feedback.</a:t>
                      </a: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High creativity and diversity in story generation</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Learns from human feedback</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 Can adapt to different genres and styles</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Improves over time with more feedback</a:t>
                      </a: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Requires significant computational resources</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Human feedback can be inconsistent</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Model training is complex</a:t>
                      </a:r>
                    </a:p>
                  </a:txBody>
                  <a:tcPr/>
                </a:tc>
                <a:extLst>
                  <a:ext uri="{0D108BD9-81ED-4DB2-BD59-A6C34878D82A}">
                    <a16:rowId xmlns:a16="http://schemas.microsoft.com/office/drawing/2014/main" val="10000"/>
                  </a:ext>
                </a:extLst>
              </a:tr>
              <a:tr h="1108075">
                <a:tc>
                  <a:txBody>
                    <a:bodyPr/>
                    <a:lstStyle/>
                    <a:p>
                      <a:r>
                        <a:rPr lang="en-IN" dirty="0">
                          <a:latin typeface="Times New Roman" panose="02020603050405020304" pitchFamily="18" charset="0"/>
                          <a:cs typeface="Times New Roman" panose="02020603050405020304" pitchFamily="18" charset="0"/>
                        </a:rPr>
                        <a:t>4</a:t>
                      </a:r>
                    </a:p>
                  </a:txBody>
                  <a:tcPr/>
                </a:tc>
                <a:tc>
                  <a:txBody>
                    <a:bodyPr/>
                    <a:lstStyle/>
                    <a:p>
                      <a:r>
                        <a:rPr lang="en-US" sz="1200" dirty="0">
                          <a:latin typeface="Times New Roman" panose="02020603050405020304" pitchFamily="18" charset="0"/>
                          <a:cs typeface="Times New Roman" panose="02020603050405020304" pitchFamily="18" charset="0"/>
                        </a:rPr>
                        <a:t>StoryGAN: A Sequential Conditional GAN for Story Visualization</a:t>
                      </a:r>
                    </a:p>
                  </a:txBody>
                  <a:tcPr/>
                </a:tc>
                <a:tc>
                  <a:txBody>
                    <a:bodyPr/>
                    <a:lstStyle/>
                    <a:p>
                      <a:r>
                        <a:rPr lang="en-US" sz="1200" dirty="0">
                          <a:latin typeface="Times New Roman" panose="02020603050405020304" pitchFamily="18" charset="0"/>
                          <a:cs typeface="Times New Roman" panose="02020603050405020304" pitchFamily="18" charset="0"/>
                        </a:rPr>
                        <a:t>IEEE Conference on Computer Vision and Pattern Recognition (CVPR), 2019</a:t>
                      </a:r>
                    </a:p>
                  </a:txBody>
                  <a:tcPr/>
                </a:tc>
                <a:tc>
                  <a:txBody>
                    <a:bodyPr/>
                    <a:lstStyle/>
                    <a:p>
                      <a:r>
                        <a:rPr sz="1200" dirty="0">
                          <a:latin typeface="Times New Roman" panose="02020603050405020304" pitchFamily="18" charset="0"/>
                          <a:cs typeface="Times New Roman" panose="02020603050405020304" pitchFamily="18" charset="0"/>
                        </a:rPr>
                        <a:t>This paper introduces </a:t>
                      </a:r>
                      <a:r>
                        <a:rPr sz="1200" dirty="0" err="1">
                          <a:latin typeface="Times New Roman" panose="02020603050405020304" pitchFamily="18" charset="0"/>
                          <a:cs typeface="Times New Roman" panose="02020603050405020304" pitchFamily="18" charset="0"/>
                        </a:rPr>
                        <a:t>StoryGAN</a:t>
                      </a:r>
                      <a:r>
                        <a:rPr sz="1200" dirty="0">
                          <a:latin typeface="Times New Roman" panose="02020603050405020304" pitchFamily="18" charset="0"/>
                          <a:cs typeface="Times New Roman" panose="02020603050405020304" pitchFamily="18" charset="0"/>
                        </a:rPr>
                        <a:t>, a generative adversarial network designed to generate visual storyboards from textual narratives, focusing on preserving the consistency and logical progression of the story in the generated images.</a:t>
                      </a:r>
                    </a:p>
                  </a:txBody>
                  <a:tcPr anchor="ctr"/>
                </a:tc>
                <a:tc>
                  <a:txBody>
                    <a:bodyPr/>
                    <a:lstStyle/>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 Generates coherent visual storyboards </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Maintains consistency across generated images</a:t>
                      </a: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 Limited to generating visual content </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 High computational cost</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4809" y="1062260"/>
            <a:ext cx="3305049" cy="523220"/>
          </a:xfrm>
          <a:prstGeom prst="rect">
            <a:avLst/>
          </a:prstGeom>
          <a:solidFill>
            <a:schemeClr val="bg2"/>
          </a:solidFill>
        </p:spPr>
        <p:txBody>
          <a:bodyPr wrap="square" rtlCol="0">
            <a:spAutoFit/>
          </a:bodyPr>
          <a:lstStyle/>
          <a:p>
            <a:r>
              <a:rPr lang="en-IN" sz="2800" dirty="0">
                <a:ln w="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a:t>
            </a:r>
            <a:r>
              <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Statement</a:t>
            </a:r>
          </a:p>
        </p:txBody>
      </p:sp>
      <p:sp>
        <p:nvSpPr>
          <p:cNvPr id="2" name="Rectangle 1"/>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p:cNvSpPr txBox="1"/>
          <p:nvPr/>
        </p:nvSpPr>
        <p:spPr>
          <a:xfrm>
            <a:off x="1181950" y="2052887"/>
            <a:ext cx="9563877" cy="3539430"/>
          </a:xfrm>
          <a:prstGeom prst="rect">
            <a:avLst/>
          </a:prstGeom>
          <a:noFill/>
        </p:spPr>
        <p:txBody>
          <a:bodyPr wrap="square" rtlCol="0">
            <a:spAutoFit/>
          </a:bodyPr>
          <a:lstStyle/>
          <a:p>
            <a:pPr algn="ctr"/>
            <a:r>
              <a:rPr lang="en-US" sz="2600" b="1" i="1" dirty="0">
                <a:latin typeface="Times New Roman" panose="02020603050405020304" pitchFamily="18" charset="0"/>
                <a:cs typeface="Times New Roman" panose="02020603050405020304" pitchFamily="18" charset="0"/>
              </a:rPr>
              <a:t>"</a:t>
            </a:r>
            <a:r>
              <a:rPr lang="en-US" sz="2800" b="1" i="1" dirty="0">
                <a:latin typeface="Times New Roman" panose="02020603050405020304" pitchFamily="18" charset="0"/>
                <a:cs typeface="Times New Roman" panose="02020603050405020304" pitchFamily="18" charset="0"/>
              </a:rPr>
              <a:t>In the digital age, the demand for creative content is ever-increasing. From authors and screenwriters to game developers and marketers, the need for engaging narratives spans across multiple industries. However, crafting compelling stories can be time-consuming and challenging. This project introduces an AI-Driven Story Generator designed to assist in the creation of narratives by leveraging advanced machine learning techniques.”</a:t>
            </a:r>
            <a:endParaRPr lang="en-IN" sz="2600" b="1" i="1" dirty="0">
              <a:latin typeface="Times New Roman" panose="02020603050405020304" pitchFamily="18" charset="0"/>
              <a:cs typeface="Times New Roman" panose="02020603050405020304" pitchFamily="18" charset="0"/>
            </a:endParaRPr>
          </a:p>
        </p:txBody>
      </p:sp>
      <p:sp>
        <p:nvSpPr>
          <p:cNvPr id="5" name="Rectangle 4"/>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19968" y="1008804"/>
            <a:ext cx="1716925"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Abstract</a:t>
            </a:r>
            <a:endParaRPr lang="en-IN" sz="28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39270" y="2359849"/>
            <a:ext cx="11492753" cy="2031325"/>
          </a:xfrm>
          <a:prstGeom prst="rect">
            <a:avLst/>
          </a:prstGeom>
          <a:noFill/>
        </p:spPr>
        <p:txBody>
          <a:bodyPr wrap="square" rtlCol="0">
            <a:spAutoFit/>
          </a:bodyPr>
          <a:lstStyle/>
          <a:p>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AI-Driven Story Generator project addresses the challenge of creating engaging narratives efficiently. By combining a user-friendly HTML/CSS frontend with a Python and Flask backend, this system enables users to input prompts and receive high-quality, coherent stories generated by the GPT-2 model. It aims to streamline the creative writing process, providing instant, customizable content for various applications such as writing, education, and marketing. This tool enhances productivity and creativity by automating narrative generation, demonstrating the potential of artificial intelligence to support and augment human creativity.</a:t>
            </a:r>
          </a:p>
          <a:p>
            <a:endParaRPr lang="en-US" dirty="0">
              <a:latin typeface="Times New Roman" panose="02020603050405020304" pitchFamily="18" charset="0"/>
              <a:cs typeface="Times New Roman" panose="02020603050405020304" pitchFamily="18" charset="0"/>
            </a:endParaRPr>
          </a:p>
        </p:txBody>
      </p:sp>
      <p:sp>
        <p:nvSpPr>
          <p:cNvPr id="4" name="Rectangle 3"/>
          <p:cNvSpPr/>
          <p:nvPr/>
        </p:nvSpPr>
        <p:spPr>
          <a:xfrm>
            <a:off x="107576" y="6033247"/>
            <a:ext cx="4509248"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0286" y="1100121"/>
            <a:ext cx="2129667"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Objectives</a:t>
            </a:r>
            <a:endParaRPr lang="en-IN" sz="2800" b="1" dirty="0">
              <a:latin typeface="Times New Roman" panose="02020603050405020304" pitchFamily="18" charset="0"/>
              <a:cs typeface="Times New Roman" panose="02020603050405020304" pitchFamily="18" charset="0"/>
            </a:endParaRPr>
          </a:p>
        </p:txBody>
      </p:sp>
      <p:sp>
        <p:nvSpPr>
          <p:cNvPr id="3" name="Rectangle 2"/>
          <p:cNvSpPr/>
          <p:nvPr/>
        </p:nvSpPr>
        <p:spPr>
          <a:xfrm>
            <a:off x="71718" y="6006353"/>
            <a:ext cx="4518211"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8" name="TextBox 7"/>
          <p:cNvSpPr txBox="1"/>
          <p:nvPr/>
        </p:nvSpPr>
        <p:spPr>
          <a:xfrm>
            <a:off x="533399" y="1935480"/>
            <a:ext cx="11125200" cy="2862322"/>
          </a:xfrm>
          <a:prstGeom prst="rect">
            <a:avLst/>
          </a:prstGeom>
          <a:noFill/>
        </p:spPr>
        <p:txBody>
          <a:bodyPr wrap="square" rtlCol="0">
            <a:spAutoFit/>
          </a:bodyPr>
          <a:lstStyle/>
          <a:p>
            <a:pPr marL="342900" indent="-342900" algn="just">
              <a:buFont typeface="+mj-lt"/>
              <a:buAutoNum type="arabicPeriod"/>
            </a:pPr>
            <a:r>
              <a:rPr lang="en-US" b="1" dirty="0">
                <a:latin typeface="Times New Roman" panose="02020603050405020304" pitchFamily="18" charset="0"/>
                <a:cs typeface="Times New Roman" panose="02020603050405020304" pitchFamily="18" charset="0"/>
              </a:rPr>
              <a:t>Develop </a:t>
            </a:r>
            <a:r>
              <a:rPr lang="en-IN" b="1" dirty="0">
                <a:latin typeface="Times New Roman" panose="02020603050405020304" pitchFamily="18" charset="0"/>
                <a:cs typeface="Times New Roman" panose="02020603050405020304" pitchFamily="18" charset="0"/>
              </a:rPr>
              <a:t>a User-Friendly Interface</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Design and implement an intuitive web-based frontend using HTML and CSS to facilitate easy input of story prompts and display generated narratives.</a:t>
            </a:r>
          </a:p>
          <a:p>
            <a:pPr marL="342900" indent="-342900" algn="just">
              <a:buFont typeface="+mj-lt"/>
              <a:buAutoNum type="arabicPeriod"/>
            </a:pPr>
            <a:r>
              <a:rPr lang="en-US" b="1" dirty="0">
                <a:latin typeface="Times New Roman" panose="02020603050405020304" pitchFamily="18" charset="0"/>
                <a:cs typeface="Times New Roman" panose="02020603050405020304" pitchFamily="18" charset="0"/>
              </a:rPr>
              <a:t>Create an Efficient Backend System</a:t>
            </a:r>
            <a:r>
              <a:rPr lang="en-US" dirty="0">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Build a robust backend using Python and Flask to process user inputs, manage interactions with the AI model, and handle story generation requests.</a:t>
            </a:r>
          </a:p>
          <a:p>
            <a:pPr marL="342900" indent="-342900" algn="just">
              <a:buFont typeface="+mj-lt"/>
              <a:buAutoNum type="arabicPeriod"/>
            </a:pPr>
            <a:r>
              <a:rPr lang="en-IN" b="1" dirty="0">
                <a:latin typeface="Times New Roman" panose="02020603050405020304" pitchFamily="18" charset="0"/>
                <a:cs typeface="Times New Roman" panose="02020603050405020304" pitchFamily="18" charset="0"/>
              </a:rPr>
              <a:t>Integrate Advanced NLP Model</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Utilize the GPT-2 model to generate coherent, high-quality stories based on user-defined prompts, ensuring the narratives are engaging and contextually relevant.</a:t>
            </a:r>
          </a:p>
          <a:p>
            <a:pPr marL="342900" indent="-342900" algn="just">
              <a:buFont typeface="+mj-lt"/>
              <a:buAutoNum type="arabicPeriod"/>
            </a:pPr>
            <a:r>
              <a:rPr lang="en-US" b="1" dirty="0">
                <a:latin typeface="Times New Roman" panose="02020603050405020304" pitchFamily="18" charset="0"/>
                <a:cs typeface="Times New Roman" panose="02020603050405020304" pitchFamily="18" charset="0"/>
              </a:rPr>
              <a:t>Ensure Coherence and Structure in Stories</a:t>
            </a:r>
            <a:r>
              <a:rPr lang="en-US" dirty="0">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 measures to ensure that the generated stories have a clear beginning, middle, and end, enhancing their overall readability and quality.</a:t>
            </a:r>
          </a:p>
          <a:p>
            <a:pPr marL="342900" indent="-342900" algn="just">
              <a:buFont typeface="+mj-lt"/>
              <a:buAutoNum type="arabicPeriod"/>
            </a:pPr>
            <a:r>
              <a:rPr lang="en-IN" b="1" dirty="0">
                <a:latin typeface="Times New Roman" panose="02020603050405020304" pitchFamily="18" charset="0"/>
                <a:cs typeface="Times New Roman" panose="02020603050405020304" pitchFamily="18" charset="0"/>
              </a:rPr>
              <a:t>Demonstrate Practical Applications</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Showcase the tool’s utility across different domains such as creative writing, education, and marketing, highlighting its potential to support and augment various content creation processes.</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15864" y="1020023"/>
            <a:ext cx="5201920" cy="523220"/>
          </a:xfrm>
          <a:prstGeom prst="rect">
            <a:avLst/>
          </a:prstGeom>
          <a:solidFill>
            <a:schemeClr val="bg2"/>
          </a:solidFill>
        </p:spPr>
        <p:txBody>
          <a:bodyPr wrap="square" rtlCol="0">
            <a:spAutoFit/>
          </a:bodyPr>
          <a:lstStyle/>
          <a:p>
            <a:r>
              <a:rPr lang="en-US" sz="2800" b="1" dirty="0">
                <a:latin typeface="Times New Roman" panose="02020603050405020304" pitchFamily="18" charset="0"/>
                <a:cs typeface="Times New Roman" panose="02020603050405020304" pitchFamily="18" charset="0"/>
              </a:rPr>
              <a:t>System Requirements Analysis</a:t>
            </a:r>
            <a:endParaRPr lang="en-IN" sz="2800" b="1" dirty="0">
              <a:latin typeface="Times New Roman" panose="02020603050405020304" pitchFamily="18" charset="0"/>
              <a:cs typeface="Times New Roman" panose="02020603050405020304" pitchFamily="18" charset="0"/>
            </a:endParaRPr>
          </a:p>
        </p:txBody>
      </p:sp>
      <p:sp>
        <p:nvSpPr>
          <p:cNvPr id="2" name="Rectangle 1"/>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Rectangle 2"/>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7" name="TextBox 6"/>
          <p:cNvSpPr txBox="1"/>
          <p:nvPr/>
        </p:nvSpPr>
        <p:spPr>
          <a:xfrm>
            <a:off x="494522" y="2045000"/>
            <a:ext cx="11224727" cy="3693319"/>
          </a:xfrm>
          <a:prstGeom prst="rect">
            <a:avLst/>
          </a:prstGeom>
          <a:noFill/>
        </p:spPr>
        <p:txBody>
          <a:bodyPr wrap="square" rtlCol="0">
            <a:spAutoFit/>
          </a:bodyPr>
          <a:lstStyle/>
          <a:p>
            <a:r>
              <a:rPr lang="en-IN" b="1" dirty="0"/>
              <a:t>Hardware Requirements:</a:t>
            </a:r>
          </a:p>
          <a:p>
            <a:endParaRPr lang="en-IN" b="1" dirty="0"/>
          </a:p>
          <a:p>
            <a:pPr>
              <a:buFont typeface="Arial" panose="020B0604020202020204" pitchFamily="34" charset="0"/>
              <a:buChar char="•"/>
            </a:pPr>
            <a:r>
              <a:rPr lang="en-IN" b="1" dirty="0"/>
              <a:t>Processor:</a:t>
            </a:r>
            <a:r>
              <a:rPr lang="en-IN" dirty="0"/>
              <a:t> Modern multi-core CPU (e.g., Intel i7, AMD </a:t>
            </a:r>
            <a:r>
              <a:rPr lang="en-IN" dirty="0" err="1"/>
              <a:t>Ryzen</a:t>
            </a:r>
            <a:r>
              <a:rPr lang="en-IN" dirty="0"/>
              <a:t> 7); optional high-performance GPU (e.g., NVIDIA RTX 3080).</a:t>
            </a:r>
          </a:p>
          <a:p>
            <a:pPr>
              <a:buFont typeface="Arial" panose="020B0604020202020204" pitchFamily="34" charset="0"/>
              <a:buChar char="•"/>
            </a:pPr>
            <a:r>
              <a:rPr lang="en-IN" b="1" dirty="0"/>
              <a:t>Memory:</a:t>
            </a:r>
            <a:r>
              <a:rPr lang="en-IN" dirty="0"/>
              <a:t> At least 16 GB RAM (32 GB recommended).</a:t>
            </a:r>
          </a:p>
          <a:p>
            <a:pPr>
              <a:buFont typeface="Arial" panose="020B0604020202020204" pitchFamily="34" charset="0"/>
              <a:buChar char="•"/>
            </a:pPr>
            <a:r>
              <a:rPr lang="en-IN" b="1" dirty="0"/>
              <a:t>Storage:</a:t>
            </a:r>
            <a:r>
              <a:rPr lang="en-IN" dirty="0"/>
              <a:t> 256 GB SSD for OS/software, 1 TB additional storage for datasets/models.</a:t>
            </a:r>
          </a:p>
          <a:p>
            <a:endParaRPr lang="en-IN" dirty="0"/>
          </a:p>
          <a:p>
            <a:r>
              <a:rPr lang="en-IN" b="1" dirty="0"/>
              <a:t>Software Requirements:</a:t>
            </a:r>
          </a:p>
          <a:p>
            <a:endParaRPr lang="en-IN" b="1" dirty="0"/>
          </a:p>
          <a:p>
            <a:pPr>
              <a:buFont typeface="Arial" panose="020B0604020202020204" pitchFamily="34" charset="0"/>
              <a:buChar char="•"/>
            </a:pPr>
            <a:r>
              <a:rPr lang="en-IN" b="1" dirty="0"/>
              <a:t>Operating System:</a:t>
            </a:r>
            <a:r>
              <a:rPr lang="en-IN" dirty="0"/>
              <a:t> Windows 10/11, macOS, or modern Linux (e.g., Ubuntu 20.04+).</a:t>
            </a:r>
          </a:p>
          <a:p>
            <a:pPr>
              <a:buFont typeface="Arial" panose="020B0604020202020204" pitchFamily="34" charset="0"/>
              <a:buChar char="•"/>
            </a:pPr>
            <a:r>
              <a:rPr lang="en-IN" b="1" dirty="0"/>
              <a:t>Programming Language:</a:t>
            </a:r>
            <a:r>
              <a:rPr lang="en-IN" dirty="0"/>
              <a:t> Python 3.7+.</a:t>
            </a:r>
          </a:p>
          <a:p>
            <a:pPr>
              <a:buFont typeface="Arial" panose="020B0604020202020204" pitchFamily="34" charset="0"/>
              <a:buChar char="•"/>
            </a:pPr>
            <a:r>
              <a:rPr lang="en-IN" b="1" dirty="0"/>
              <a:t>Development Environment:</a:t>
            </a:r>
            <a:r>
              <a:rPr lang="en-IN" dirty="0"/>
              <a:t> IDE or text editor (PyCharm, VS Code, </a:t>
            </a:r>
            <a:r>
              <a:rPr lang="en-IN" dirty="0" err="1"/>
              <a:t>Jupyter</a:t>
            </a:r>
            <a:r>
              <a:rPr lang="en-IN" dirty="0"/>
              <a:t> Notebook).</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1201" y="412273"/>
            <a:ext cx="3182470" cy="523220"/>
          </a:xfrm>
          <a:prstGeom prst="rect">
            <a:avLst/>
          </a:prstGeom>
          <a:solidFill>
            <a:schemeClr val="bg2"/>
          </a:solidFill>
        </p:spPr>
        <p:txBody>
          <a:bodyPr wrap="square" rtlCol="0">
            <a:spAutoFit/>
          </a:bodyPr>
          <a:lstStyle/>
          <a:p>
            <a:r>
              <a:rPr lang="en-US" sz="2800" dirty="0">
                <a:latin typeface="Times New Roman" panose="02020603050405020304" pitchFamily="18" charset="0"/>
                <a:cs typeface="Times New Roman" panose="02020603050405020304" pitchFamily="18" charset="0"/>
              </a:rPr>
              <a:t>System Architecture</a:t>
            </a:r>
            <a:endParaRPr lang="en-IN" sz="2800" dirty="0">
              <a:latin typeface="Times New Roman" panose="02020603050405020304" pitchFamily="18" charset="0"/>
              <a:cs typeface="Times New Roman" panose="02020603050405020304" pitchFamily="18" charset="0"/>
            </a:endParaRPr>
          </a:p>
        </p:txBody>
      </p:sp>
      <p:sp>
        <p:nvSpPr>
          <p:cNvPr id="2" name="Rectangle 1"/>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5" name="Rectangle 4"/>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3" name="Rectangle: Rounded Corners 2"/>
          <p:cNvSpPr/>
          <p:nvPr/>
        </p:nvSpPr>
        <p:spPr>
          <a:xfrm>
            <a:off x="241151" y="2712720"/>
            <a:ext cx="1640989" cy="8839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7" name="TextBox 6"/>
          <p:cNvSpPr txBox="1"/>
          <p:nvPr/>
        </p:nvSpPr>
        <p:spPr>
          <a:xfrm>
            <a:off x="138394" y="2791406"/>
            <a:ext cx="1844040" cy="584775"/>
          </a:xfrm>
          <a:prstGeom prst="rect">
            <a:avLst/>
          </a:prstGeom>
          <a:noFill/>
        </p:spPr>
        <p:txBody>
          <a:bodyPr wrap="square" rtlCol="0">
            <a:spAutoFit/>
          </a:bodyPr>
          <a:lstStyle/>
          <a:p>
            <a:pPr algn="ctr"/>
            <a:r>
              <a:rPr lang="en-IN" sz="1600" dirty="0">
                <a:latin typeface="Times New Roman" panose="02020603050405020304" pitchFamily="18" charset="0"/>
                <a:cs typeface="Times New Roman" panose="02020603050405020304" pitchFamily="18" charset="0"/>
              </a:rPr>
              <a:t>User Interface  (HTML/CSS)</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8" name="Rectangle: Rounded Corners 7"/>
          <p:cNvSpPr/>
          <p:nvPr/>
        </p:nvSpPr>
        <p:spPr>
          <a:xfrm>
            <a:off x="2082727" y="2712720"/>
            <a:ext cx="1701950" cy="8839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9" name="TextBox 8"/>
          <p:cNvSpPr txBox="1"/>
          <p:nvPr/>
        </p:nvSpPr>
        <p:spPr>
          <a:xfrm>
            <a:off x="1981201" y="2791406"/>
            <a:ext cx="2006527" cy="584775"/>
          </a:xfrm>
          <a:prstGeom prst="rect">
            <a:avLst/>
          </a:prstGeom>
          <a:noFill/>
        </p:spPr>
        <p:txBody>
          <a:bodyPr wrap="square" rtlCol="0">
            <a:spAutoFit/>
          </a:bodyPr>
          <a:lstStyle/>
          <a:p>
            <a:pPr algn="ctr"/>
            <a:r>
              <a:rPr lang="en-IN" sz="1600" dirty="0">
                <a:latin typeface="Times New Roman" panose="02020603050405020304" pitchFamily="18" charset="0"/>
                <a:cs typeface="Times New Roman" panose="02020603050405020304" pitchFamily="18" charset="0"/>
              </a:rPr>
              <a:t>Frontend Logic  (JavaScript)</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1" name="Rectangle: Rounded Corners 10"/>
          <p:cNvSpPr/>
          <p:nvPr/>
        </p:nvSpPr>
        <p:spPr>
          <a:xfrm>
            <a:off x="3987728" y="2712720"/>
            <a:ext cx="1640989" cy="8839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2" name="TextBox 11"/>
          <p:cNvSpPr txBox="1"/>
          <p:nvPr/>
        </p:nvSpPr>
        <p:spPr>
          <a:xfrm>
            <a:off x="3920650" y="2775145"/>
            <a:ext cx="1844040" cy="584775"/>
          </a:xfrm>
          <a:prstGeom prst="rect">
            <a:avLst/>
          </a:prstGeom>
          <a:noFill/>
        </p:spPr>
        <p:txBody>
          <a:bodyPr wrap="square" rtlCol="0">
            <a:spAutoFit/>
          </a:bodyPr>
          <a:lstStyle/>
          <a:p>
            <a:pPr algn="ctr"/>
            <a:r>
              <a:rPr lang="en-IN" sz="1600" dirty="0">
                <a:latin typeface="Times New Roman" panose="02020603050405020304" pitchFamily="18" charset="0"/>
                <a:cs typeface="Times New Roman" panose="02020603050405020304" pitchFamily="18" charset="0"/>
              </a:rPr>
              <a:t>Backend Server  (Python, Flask)</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6" name="Rectangle: Rounded Corners 15"/>
          <p:cNvSpPr/>
          <p:nvPr/>
        </p:nvSpPr>
        <p:spPr>
          <a:xfrm>
            <a:off x="5730242" y="2712720"/>
            <a:ext cx="1640989" cy="8839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8" name="TextBox 17"/>
          <p:cNvSpPr txBox="1"/>
          <p:nvPr/>
        </p:nvSpPr>
        <p:spPr>
          <a:xfrm>
            <a:off x="5641265" y="2775145"/>
            <a:ext cx="1844040" cy="830997"/>
          </a:xfrm>
          <a:prstGeom prst="rect">
            <a:avLst/>
          </a:prstGeom>
          <a:noFill/>
        </p:spPr>
        <p:txBody>
          <a:bodyPr wrap="square" rtlCol="0">
            <a:spAutoFit/>
          </a:bodyPr>
          <a:lstStyle/>
          <a:p>
            <a:pPr algn="ctr"/>
            <a:r>
              <a:rPr lang="en-IN" sz="1600" dirty="0">
                <a:latin typeface="Times New Roman" panose="02020603050405020304" pitchFamily="18" charset="0"/>
                <a:cs typeface="Times New Roman" panose="02020603050405020304" pitchFamily="18" charset="0"/>
              </a:rPr>
              <a:t>Machine Learning Model</a:t>
            </a:r>
          </a:p>
          <a:p>
            <a:pPr algn="ctr"/>
            <a:r>
              <a:rPr lang="en-IN" sz="1600" dirty="0">
                <a:latin typeface="Times New Roman" panose="02020603050405020304" pitchFamily="18" charset="0"/>
                <a:cs typeface="Times New Roman" panose="02020603050405020304" pitchFamily="18" charset="0"/>
              </a:rPr>
              <a:t>  (GPT-2)</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9" name="Rectangle: Rounded Corners 18"/>
          <p:cNvSpPr/>
          <p:nvPr/>
        </p:nvSpPr>
        <p:spPr>
          <a:xfrm>
            <a:off x="7561733" y="2712720"/>
            <a:ext cx="1640989" cy="8839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0" name="TextBox 19"/>
          <p:cNvSpPr txBox="1"/>
          <p:nvPr/>
        </p:nvSpPr>
        <p:spPr>
          <a:xfrm>
            <a:off x="7614669" y="2844225"/>
            <a:ext cx="1597860" cy="584775"/>
          </a:xfrm>
          <a:prstGeom prst="rect">
            <a:avLst/>
          </a:prstGeom>
          <a:noFill/>
        </p:spPr>
        <p:txBody>
          <a:bodyPr wrap="square" rtlCol="0">
            <a:spAutoFit/>
          </a:bodyPr>
          <a:lstStyle/>
          <a:p>
            <a:pPr algn="ctr"/>
            <a:r>
              <a:rPr lang="en-IN" sz="1600" dirty="0">
                <a:latin typeface="Times New Roman" panose="02020603050405020304" pitchFamily="18" charset="0"/>
                <a:cs typeface="Times New Roman" panose="02020603050405020304" pitchFamily="18" charset="0"/>
              </a:rPr>
              <a:t>Generation of Story</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29" name="Rectangle: Rounded Corners 28"/>
          <p:cNvSpPr/>
          <p:nvPr/>
        </p:nvSpPr>
        <p:spPr>
          <a:xfrm>
            <a:off x="9418321" y="2712720"/>
            <a:ext cx="1640989" cy="8839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30" name="TextBox 29"/>
          <p:cNvSpPr txBox="1"/>
          <p:nvPr/>
        </p:nvSpPr>
        <p:spPr>
          <a:xfrm>
            <a:off x="9332086" y="2791405"/>
            <a:ext cx="1844040" cy="584775"/>
          </a:xfrm>
          <a:prstGeom prst="rect">
            <a:avLst/>
          </a:prstGeom>
          <a:noFill/>
        </p:spPr>
        <p:txBody>
          <a:bodyPr wrap="square" rtlCol="0">
            <a:spAutoFit/>
          </a:bodyPr>
          <a:lstStyle/>
          <a:p>
            <a:pPr algn="ctr"/>
            <a:r>
              <a:rPr lang="en-IN" sz="1600" dirty="0">
                <a:latin typeface="Times New Roman" panose="02020603050405020304" pitchFamily="18" charset="0"/>
                <a:cs typeface="Times New Roman" panose="02020603050405020304" pitchFamily="18" charset="0"/>
              </a:rPr>
              <a:t>Output</a:t>
            </a:r>
          </a:p>
          <a:p>
            <a:pPr algn="ctr"/>
            <a:r>
              <a:rPr lang="en-IN" sz="1600" dirty="0">
                <a:latin typeface="Times New Roman" panose="02020603050405020304" pitchFamily="18" charset="0"/>
                <a:cs typeface="Times New Roman" panose="02020603050405020304" pitchFamily="18" charset="0"/>
              </a:rPr>
              <a:t>Generated Story</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25" name="Arrow: Right 24"/>
          <p:cNvSpPr/>
          <p:nvPr/>
        </p:nvSpPr>
        <p:spPr>
          <a:xfrm>
            <a:off x="9070616" y="3083794"/>
            <a:ext cx="378286" cy="21370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6" name="Arrow: Right 25"/>
          <p:cNvSpPr/>
          <p:nvPr/>
        </p:nvSpPr>
        <p:spPr>
          <a:xfrm>
            <a:off x="7296162" y="3047829"/>
            <a:ext cx="378286" cy="21370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7" name="Arrow: Right 26"/>
          <p:cNvSpPr/>
          <p:nvPr/>
        </p:nvSpPr>
        <p:spPr>
          <a:xfrm>
            <a:off x="5448924" y="3047829"/>
            <a:ext cx="378286" cy="21370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8" name="Arrow: Right 27"/>
          <p:cNvSpPr/>
          <p:nvPr/>
        </p:nvSpPr>
        <p:spPr>
          <a:xfrm>
            <a:off x="3789960" y="3047829"/>
            <a:ext cx="378286" cy="21370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1" name="Arrow: Right 30"/>
          <p:cNvSpPr/>
          <p:nvPr/>
        </p:nvSpPr>
        <p:spPr>
          <a:xfrm>
            <a:off x="1741294" y="3047829"/>
            <a:ext cx="378286" cy="21370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CITECH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CITECH template</Template>
  <TotalTime>0</TotalTime>
  <Words>2247</Words>
  <Application>Microsoft Office PowerPoint</Application>
  <PresentationFormat>Widescreen</PresentationFormat>
  <Paragraphs>199</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Sitka Subheading</vt:lpstr>
      <vt:lpstr>Times New Roman</vt:lpstr>
      <vt:lpstr>CITECH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Varalatchoumy M</dc:creator>
  <cp:lastModifiedBy>Shashwitha TR</cp:lastModifiedBy>
  <cp:revision>112</cp:revision>
  <dcterms:created xsi:type="dcterms:W3CDTF">2023-10-18T08:32:00Z</dcterms:created>
  <dcterms:modified xsi:type="dcterms:W3CDTF">2024-08-09T11:20:32Z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B71F1588F0E549D8BCE4094DD5C31FCB_12</vt:lpwstr>
  </property>
  <property fmtid="{D5CDD505-2E9C-101B-9397-08002B2CF9AE}" pid="3" name="KSOProductBuildVer">
    <vt:lpwstr>1033-12.2.0.17119</vt:lpwstr>
  </property>
</Properties>
</file>